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日笠  はる菜" initials="日笠" lastIdx="3" clrIdx="0">
    <p:extLst>
      <p:ext uri="{19B8F6BF-5375-455C-9EA6-DF929625EA0E}">
        <p15:presenceInfo xmlns:p15="http://schemas.microsoft.com/office/powerpoint/2012/main" userId="S-1-5-21-685270293-708200410-184960113-74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9A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C8ACE4-CA6F-4446-A6F2-4620641FE455}" type="datetimeFigureOut">
              <a:rPr kumimoji="1" lang="ja-JP" altLang="en-US" smtClean="0"/>
              <a:t>2023/1/23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68F1C9-FB0E-4902-A192-248BF7B719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8540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54FBB6-C17F-4E1B-837F-A98DB13D27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0533F74-6500-4DA9-A4BE-5527E26EB7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3A72B7B-7C9F-4BF5-9EAC-DCC66EA86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CB510-2CB9-4F4C-AEB2-9384C39FFCBE}" type="datetimeFigureOut">
              <a:rPr kumimoji="1" lang="ja-JP" altLang="en-US" smtClean="0"/>
              <a:t>2023/1/23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181AD4C-E1F4-4155-855F-39C2C340B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B7E20A3-1A64-4CA8-8FDF-FA72DF6A9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0EFBD-04BD-46D4-AFA2-B2004EC93E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7776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068F75-7F3D-4388-83B8-94566B4E0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085DF72-517B-4C94-A500-24783E1D0C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CFECC99-A77F-4F2F-B202-0C4E0189A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CB510-2CB9-4F4C-AEB2-9384C39FFCBE}" type="datetimeFigureOut">
              <a:rPr kumimoji="1" lang="ja-JP" altLang="en-US" smtClean="0"/>
              <a:t>2023/1/23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F6A4036-5D61-4553-AA7E-BB55861E5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A2735F7-1DA2-4D43-86F9-79193D12B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0EFBD-04BD-46D4-AFA2-B2004EC93E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4364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46A9DAF-53C4-4AE0-A1AF-92890CFF8C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0FED54E-7A77-4633-9A13-41ECEB429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0C6DD1-3BBC-4372-AC7B-3CA1BFC23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CB510-2CB9-4F4C-AEB2-9384C39FFCBE}" type="datetimeFigureOut">
              <a:rPr kumimoji="1" lang="ja-JP" altLang="en-US" smtClean="0"/>
              <a:t>2023/1/23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8DC3ED0-C6E4-4968-BE30-59DD93CDF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FED583D-9BDA-4022-9262-807018403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0EFBD-04BD-46D4-AFA2-B2004EC93E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2909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8CC6AC-57BE-4C40-A1E1-167FF348A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904C52E-CC1C-4445-9164-386E50916C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E7A36CB-B3C1-4CA6-8E12-6946B5DC9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CB510-2CB9-4F4C-AEB2-9384C39FFCBE}" type="datetimeFigureOut">
              <a:rPr kumimoji="1" lang="ja-JP" altLang="en-US" smtClean="0"/>
              <a:t>2023/1/23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3F4C8F8-804B-4850-B78D-8BF23D85B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FA7379B-FFBF-40F7-8FBD-B3C3E3F4B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0EFBD-04BD-46D4-AFA2-B2004EC93E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296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5B1F7C-4E23-4AD6-9431-37E64558F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30090B9-6CE6-4404-AE3D-AF0BD68640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9459E83-BDE8-401F-AE28-5DC579BF4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CB510-2CB9-4F4C-AEB2-9384C39FFCBE}" type="datetimeFigureOut">
              <a:rPr kumimoji="1" lang="ja-JP" altLang="en-US" smtClean="0"/>
              <a:t>2023/1/23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4EAB464-C78E-49B3-97CF-1C529EC7E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BF1C56-38F9-4CEB-BB12-AAF439703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0EFBD-04BD-46D4-AFA2-B2004EC93E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783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7355D6-C863-4DB5-AD1D-BB52F1EF8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050FB10-CB4E-4D80-8097-953DAEB3E5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03227EF-AC55-4ACA-B19D-578E89D503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D6D6168-3793-42B4-8780-01764A6E6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CB510-2CB9-4F4C-AEB2-9384C39FFCBE}" type="datetimeFigureOut">
              <a:rPr kumimoji="1" lang="ja-JP" altLang="en-US" smtClean="0"/>
              <a:t>2023/1/23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B2396B9-B29B-4643-BC6C-F0D7D8836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D55AF56-D6DE-4846-9CA7-F8C0BDEDC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0EFBD-04BD-46D4-AFA2-B2004EC93E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3376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6B8168-8D57-4F4D-9F4E-49ADA5EB0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8B39381-3C82-4D74-9EB7-C80F00F3FD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30CD501-E12A-4CF5-9FD6-F4BABD23F0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46BCFD3-03BE-4225-9A9A-ED66FF5CE5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36EFAD1-3A05-400E-8301-CEF77FE661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9EF0913-11E5-468A-A497-591CE51AF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CB510-2CB9-4F4C-AEB2-9384C39FFCBE}" type="datetimeFigureOut">
              <a:rPr kumimoji="1" lang="ja-JP" altLang="en-US" smtClean="0"/>
              <a:t>2023/1/23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498212A-062D-4679-9A80-87042B9CB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8443782-6D22-42B2-8D1B-8E1F1264C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0EFBD-04BD-46D4-AFA2-B2004EC93E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9505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E575263-EE3F-41C1-9295-38FB6C0ED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94E43E7-6E66-4ADC-A0E0-8F88E3989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CB510-2CB9-4F4C-AEB2-9384C39FFCBE}" type="datetimeFigureOut">
              <a:rPr kumimoji="1" lang="ja-JP" altLang="en-US" smtClean="0"/>
              <a:t>2023/1/23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BF61BB9-03D8-48AB-A6AA-B553D57F9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C8077FF-75D4-4042-B02A-54683A911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0EFBD-04BD-46D4-AFA2-B2004EC93E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0478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A864A8B-0687-4393-8CDB-F2621AA6A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CB510-2CB9-4F4C-AEB2-9384C39FFCBE}" type="datetimeFigureOut">
              <a:rPr kumimoji="1" lang="ja-JP" altLang="en-US" smtClean="0"/>
              <a:t>2023/1/23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8BE7E4E-EF19-438E-9338-A374C94DB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58EC85F-A5B0-4C65-92D7-9F574C72B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0EFBD-04BD-46D4-AFA2-B2004EC93E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7335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CF8F42-DCA0-4A47-B041-C243E6698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D278E5C-3A03-4E04-9430-0DEC1EC73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055BF95-D23A-4E59-A878-2FC2217FE2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5730065-BEFC-4247-A2EB-BABC064FF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CB510-2CB9-4F4C-AEB2-9384C39FFCBE}" type="datetimeFigureOut">
              <a:rPr kumimoji="1" lang="ja-JP" altLang="en-US" smtClean="0"/>
              <a:t>2023/1/23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7BFD593-6D41-4430-87FE-B9E78D6AC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982DFFF-455B-4603-8F3B-D0EA6419C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0EFBD-04BD-46D4-AFA2-B2004EC93E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9079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9ED04D-3E38-4E9E-A5DC-F388AED6C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C343064-45A8-4EA1-87B6-92354A9D12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AC669B1-FCB9-4B89-8D83-2FAE5352B3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2B1DE16-EE4B-4108-B5B0-AF25BAFBF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CB510-2CB9-4F4C-AEB2-9384C39FFCBE}" type="datetimeFigureOut">
              <a:rPr kumimoji="1" lang="ja-JP" altLang="en-US" smtClean="0"/>
              <a:t>2023/1/23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B504CC5-78D7-41F0-A34B-FD5147E03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CBBCC8F-261F-4440-8657-1149C03BA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0EFBD-04BD-46D4-AFA2-B2004EC93E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945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D511ECC-F020-4446-9340-CD39EF529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0D70CD0-45A4-4DAF-8621-18AEDD1F7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012CAFB-4467-4E2D-A321-CAA0928EE2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CB510-2CB9-4F4C-AEB2-9384C39FFCBE}" type="datetimeFigureOut">
              <a:rPr kumimoji="1" lang="ja-JP" altLang="en-US" smtClean="0"/>
              <a:t>2023/1/23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A06C466-61CD-4763-A4B5-5D275B194D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614626-17BF-4AF3-8947-3FA1C956B9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50EFBD-04BD-46D4-AFA2-B2004EC93E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752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D8518A90-8823-481F-A4F5-4DF2D684D1E7}"/>
              </a:ext>
            </a:extLst>
          </p:cNvPr>
          <p:cNvSpPr/>
          <p:nvPr/>
        </p:nvSpPr>
        <p:spPr>
          <a:xfrm>
            <a:off x="-28496" y="1"/>
            <a:ext cx="12220496" cy="769306"/>
          </a:xfrm>
          <a:prstGeom prst="rect">
            <a:avLst/>
          </a:prstGeom>
          <a:solidFill>
            <a:srgbClr val="929A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タイトル 1">
            <a:extLst>
              <a:ext uri="{FF2B5EF4-FFF2-40B4-BE49-F238E27FC236}">
                <a16:creationId xmlns:a16="http://schemas.microsoft.com/office/drawing/2014/main" id="{F82328C2-04FE-4259-B523-B7F055459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2446" y="12508"/>
            <a:ext cx="6132694" cy="756799"/>
          </a:xfrm>
          <a:noFill/>
        </p:spPr>
        <p:txBody>
          <a:bodyPr>
            <a:normAutofit/>
          </a:bodyPr>
          <a:lstStyle/>
          <a:p>
            <a:r>
              <a:rPr lang="ja-JP" altLang="en-US" sz="3200" b="1" dirty="0">
                <a:ln w="3175">
                  <a:noFill/>
                </a:ln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ご入居企業様のトピックス紹介</a:t>
            </a:r>
            <a:endParaRPr kumimoji="1" lang="ja-JP" altLang="en-US" sz="36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D1C3E4-CAD5-4840-A1AF-60002F46592B}"/>
              </a:ext>
            </a:extLst>
          </p:cNvPr>
          <p:cNvSpPr/>
          <p:nvPr/>
        </p:nvSpPr>
        <p:spPr>
          <a:xfrm>
            <a:off x="0" y="6196569"/>
            <a:ext cx="12220496" cy="661432"/>
          </a:xfrm>
          <a:prstGeom prst="rect">
            <a:avLst/>
          </a:prstGeom>
          <a:solidFill>
            <a:srgbClr val="929A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0917F280-E5C5-4E7D-AF73-0045AFA4A85E}"/>
              </a:ext>
            </a:extLst>
          </p:cNvPr>
          <p:cNvSpPr txBox="1"/>
          <p:nvPr/>
        </p:nvSpPr>
        <p:spPr>
          <a:xfrm>
            <a:off x="0" y="6262829"/>
            <a:ext cx="481618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お問い合わせ　 ○○</a:t>
            </a:r>
            <a:r>
              <a:rPr lang="en-US" altLang="ja-JP" sz="14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4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株</a:t>
            </a:r>
            <a:r>
              <a:rPr lang="en-US" altLang="ja-JP" sz="14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14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○○部</a:t>
            </a:r>
            <a:endParaRPr lang="en-US" altLang="ja-JP" sz="14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14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TEL</a:t>
            </a:r>
            <a:r>
              <a:rPr lang="ja-JP" altLang="en-US" sz="14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：○○○○まで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1A75B40C-28DB-424D-A745-DEBC8CD4C3B1}"/>
              </a:ext>
            </a:extLst>
          </p:cNvPr>
          <p:cNvGrpSpPr/>
          <p:nvPr/>
        </p:nvGrpSpPr>
        <p:grpSpPr>
          <a:xfrm>
            <a:off x="9051235" y="6323684"/>
            <a:ext cx="3026776" cy="413817"/>
            <a:chOff x="9051235" y="6323684"/>
            <a:chExt cx="3026776" cy="413817"/>
          </a:xfrm>
        </p:grpSpPr>
        <p:pic>
          <p:nvPicPr>
            <p:cNvPr id="14" name="図 13" descr="図形, 四角形&#10;&#10;自動的に生成された説明">
              <a:extLst>
                <a:ext uri="{FF2B5EF4-FFF2-40B4-BE49-F238E27FC236}">
                  <a16:creationId xmlns:a16="http://schemas.microsoft.com/office/drawing/2014/main" id="{29B5B73F-F51A-41D6-BFBA-9D685994B3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51235" y="6323684"/>
              <a:ext cx="3026776" cy="413817"/>
            </a:xfrm>
            <a:prstGeom prst="rect">
              <a:avLst/>
            </a:prstGeom>
          </p:spPr>
        </p:pic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3FCA3AAB-0FAF-46DF-A4EA-BE5138EAC963}"/>
                </a:ext>
              </a:extLst>
            </p:cNvPr>
            <p:cNvSpPr/>
            <p:nvPr/>
          </p:nvSpPr>
          <p:spPr>
            <a:xfrm>
              <a:off x="9175786" y="6395971"/>
              <a:ext cx="2318675" cy="231918"/>
            </a:xfrm>
            <a:prstGeom prst="rect">
              <a:avLst/>
            </a:prstGeom>
            <a:noFill/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500" b="1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○○○○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70214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BE0EC92-823D-4163-B503-B85E5A0C981F}"/>
              </a:ext>
            </a:extLst>
          </p:cNvPr>
          <p:cNvSpPr/>
          <p:nvPr/>
        </p:nvSpPr>
        <p:spPr>
          <a:xfrm>
            <a:off x="0" y="1616765"/>
            <a:ext cx="7593496" cy="28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D8518A90-8823-481F-A4F5-4DF2D684D1E7}"/>
              </a:ext>
            </a:extLst>
          </p:cNvPr>
          <p:cNvSpPr/>
          <p:nvPr/>
        </p:nvSpPr>
        <p:spPr>
          <a:xfrm>
            <a:off x="-28496" y="1"/>
            <a:ext cx="12220496" cy="769306"/>
          </a:xfrm>
          <a:prstGeom prst="rect">
            <a:avLst/>
          </a:prstGeom>
          <a:solidFill>
            <a:srgbClr val="929A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タイトル 1">
            <a:extLst>
              <a:ext uri="{FF2B5EF4-FFF2-40B4-BE49-F238E27FC236}">
                <a16:creationId xmlns:a16="http://schemas.microsoft.com/office/drawing/2014/main" id="{F82328C2-04FE-4259-B523-B7F055459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2446" y="12508"/>
            <a:ext cx="6132694" cy="756799"/>
          </a:xfrm>
          <a:noFill/>
        </p:spPr>
        <p:txBody>
          <a:bodyPr>
            <a:normAutofit/>
          </a:bodyPr>
          <a:lstStyle/>
          <a:p>
            <a:r>
              <a:rPr lang="ja-JP" altLang="en-US" sz="3200" b="1" dirty="0">
                <a:ln w="3175">
                  <a:noFill/>
                </a:ln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ご入居企業様のトピックス紹介</a:t>
            </a:r>
            <a:endParaRPr kumimoji="1" lang="ja-JP" altLang="en-US" sz="36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D1C3E4-CAD5-4840-A1AF-60002F46592B}"/>
              </a:ext>
            </a:extLst>
          </p:cNvPr>
          <p:cNvSpPr/>
          <p:nvPr/>
        </p:nvSpPr>
        <p:spPr>
          <a:xfrm>
            <a:off x="0" y="6196569"/>
            <a:ext cx="12220496" cy="661432"/>
          </a:xfrm>
          <a:prstGeom prst="rect">
            <a:avLst/>
          </a:prstGeom>
          <a:solidFill>
            <a:srgbClr val="929A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0917F280-E5C5-4E7D-AF73-0045AFA4A85E}"/>
              </a:ext>
            </a:extLst>
          </p:cNvPr>
          <p:cNvSpPr txBox="1"/>
          <p:nvPr/>
        </p:nvSpPr>
        <p:spPr>
          <a:xfrm>
            <a:off x="0" y="6262829"/>
            <a:ext cx="481618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お問い合わせ　 京都リサーチパーク</a:t>
            </a:r>
            <a:r>
              <a:rPr lang="en-US" altLang="ja-JP" sz="14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4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株</a:t>
            </a:r>
            <a:r>
              <a:rPr lang="en-US" altLang="ja-JP" sz="14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14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コンベンション部</a:t>
            </a:r>
            <a:endParaRPr lang="en-US" altLang="ja-JP" sz="14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14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TEL</a:t>
            </a:r>
            <a:r>
              <a:rPr lang="ja-JP" altLang="en-US" sz="14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lang="en-US" altLang="ja-JP" sz="14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075-322-7888</a:t>
            </a:r>
            <a:r>
              <a:rPr lang="ja-JP" altLang="en-US" sz="14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まで</a:t>
            </a:r>
          </a:p>
        </p:txBody>
      </p:sp>
      <p:sp>
        <p:nvSpPr>
          <p:cNvPr id="2" name="楕円 1">
            <a:extLst>
              <a:ext uri="{FF2B5EF4-FFF2-40B4-BE49-F238E27FC236}">
                <a16:creationId xmlns:a16="http://schemas.microsoft.com/office/drawing/2014/main" id="{99994EE3-2899-4888-8D2D-CB1FC1DB34E7}"/>
              </a:ext>
            </a:extLst>
          </p:cNvPr>
          <p:cNvSpPr/>
          <p:nvPr/>
        </p:nvSpPr>
        <p:spPr>
          <a:xfrm>
            <a:off x="10588637" y="123744"/>
            <a:ext cx="1206090" cy="120609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800" b="1" dirty="0"/>
              <a:t>例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4AB94C4F-7832-4BE8-9230-C5C752C7DB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61" y="2157489"/>
            <a:ext cx="5674456" cy="3780606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9353D73-EA6E-41E7-8970-D2A761449E7C}"/>
              </a:ext>
            </a:extLst>
          </p:cNvPr>
          <p:cNvSpPr txBox="1"/>
          <p:nvPr/>
        </p:nvSpPr>
        <p:spPr>
          <a:xfrm>
            <a:off x="92766" y="924789"/>
            <a:ext cx="6506817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2400" b="1" i="0" dirty="0">
                <a:solidFill>
                  <a:srgbClr val="000000"/>
                </a:solidFill>
                <a:effectLst/>
                <a:latin typeface="YakuHanJPs"/>
              </a:rPr>
              <a:t>配信スタジオ機能付き会議室</a:t>
            </a:r>
            <a:endParaRPr lang="en-US" altLang="ja-JP" sz="2400" b="1" i="0" dirty="0">
              <a:solidFill>
                <a:srgbClr val="000000"/>
              </a:solidFill>
              <a:effectLst/>
              <a:latin typeface="YakuHanJPs"/>
            </a:endParaRPr>
          </a:p>
          <a:p>
            <a:pPr algn="l"/>
            <a:r>
              <a:rPr lang="ja-JP" altLang="en-US" sz="4000" b="1" i="0" dirty="0">
                <a:solidFill>
                  <a:srgbClr val="00B0F0"/>
                </a:solidFill>
                <a:effectLst/>
                <a:latin typeface="YakuHanJPs"/>
              </a:rPr>
              <a:t>イノベーションルーム</a:t>
            </a:r>
            <a:r>
              <a:rPr lang="ja-JP" altLang="en-US" sz="2400" b="1" i="0" dirty="0">
                <a:solidFill>
                  <a:srgbClr val="000000"/>
                </a:solidFill>
                <a:effectLst/>
                <a:latin typeface="YakuHanJPs"/>
              </a:rPr>
              <a:t>を開設</a:t>
            </a: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E83B1807-7BA4-41DB-843F-D7F32A6D8E7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25" r="16625"/>
          <a:stretch/>
        </p:blipFill>
        <p:spPr bwMode="auto">
          <a:xfrm>
            <a:off x="10517693" y="3111988"/>
            <a:ext cx="1479914" cy="1479914"/>
          </a:xfrm>
          <a:prstGeom prst="ellipse">
            <a:avLst/>
          </a:prstGeom>
          <a:noFill/>
          <a:ln w="76200"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3312261D-DB9A-470E-8517-AF6E8E5DA5F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25" r="16625"/>
          <a:stretch/>
        </p:blipFill>
        <p:spPr bwMode="auto">
          <a:xfrm>
            <a:off x="9450354" y="4015717"/>
            <a:ext cx="1840808" cy="1840808"/>
          </a:xfrm>
          <a:prstGeom prst="ellipse">
            <a:avLst/>
          </a:prstGeom>
          <a:noFill/>
          <a:ln w="76200"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E4724497-A964-40FC-91D9-D0DD8911916D}"/>
              </a:ext>
            </a:extLst>
          </p:cNvPr>
          <p:cNvSpPr txBox="1"/>
          <p:nvPr/>
        </p:nvSpPr>
        <p:spPr>
          <a:xfrm>
            <a:off x="6157300" y="2103159"/>
            <a:ext cx="462401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b="1" i="0" dirty="0">
                <a:solidFill>
                  <a:srgbClr val="000000"/>
                </a:solidFill>
                <a:effectLst/>
                <a:latin typeface="Noto Sans JP"/>
              </a:rPr>
              <a:t>オンライン配信機材を常設。</a:t>
            </a:r>
            <a:endParaRPr lang="en-US" altLang="ja-JP" sz="2000" b="1" i="0" dirty="0">
              <a:solidFill>
                <a:srgbClr val="000000"/>
              </a:solidFill>
              <a:effectLst/>
              <a:latin typeface="Noto Sans JP"/>
            </a:endParaRPr>
          </a:p>
          <a:p>
            <a:r>
              <a:rPr lang="ja-JP" altLang="en-US" sz="2000" b="1" i="0" dirty="0">
                <a:solidFill>
                  <a:srgbClr val="000000"/>
                </a:solidFill>
                <a:effectLst/>
                <a:latin typeface="Noto Sans JP"/>
              </a:rPr>
              <a:t>簡単なセットアップ作業で、</a:t>
            </a:r>
            <a:endParaRPr lang="en-US" altLang="ja-JP" sz="2000" b="1" i="0" dirty="0">
              <a:solidFill>
                <a:srgbClr val="000000"/>
              </a:solidFill>
              <a:effectLst/>
              <a:latin typeface="Noto Sans JP"/>
            </a:endParaRPr>
          </a:p>
          <a:p>
            <a:r>
              <a:rPr lang="ja-JP" altLang="en-US" sz="2000" b="1" i="0" dirty="0">
                <a:solidFill>
                  <a:srgbClr val="000000"/>
                </a:solidFill>
                <a:effectLst/>
                <a:latin typeface="Noto Sans JP"/>
              </a:rPr>
              <a:t>セルフでオンライン配信が可能です！</a:t>
            </a:r>
            <a:endParaRPr lang="en-US" altLang="ja-JP" sz="2000" b="1" i="0" dirty="0">
              <a:solidFill>
                <a:srgbClr val="000000"/>
              </a:solidFill>
              <a:effectLst/>
              <a:latin typeface="Noto Sans JP"/>
            </a:endParaRPr>
          </a:p>
          <a:p>
            <a:endParaRPr lang="en-US" altLang="ja-JP" sz="2000" b="1" dirty="0">
              <a:solidFill>
                <a:srgbClr val="000000"/>
              </a:solidFill>
              <a:latin typeface="Noto Sans JP"/>
            </a:endParaRPr>
          </a:p>
          <a:p>
            <a:r>
              <a:rPr lang="ja-JP" altLang="en-US" sz="2000" b="1" i="0" dirty="0">
                <a:solidFill>
                  <a:srgbClr val="000000"/>
                </a:solidFill>
                <a:effectLst/>
                <a:latin typeface="Noto Sans JP"/>
              </a:rPr>
              <a:t>ライブ配信を希望されている皆様、</a:t>
            </a:r>
            <a:endParaRPr lang="en-US" altLang="ja-JP" sz="2000" b="1" i="0" dirty="0">
              <a:solidFill>
                <a:srgbClr val="000000"/>
              </a:solidFill>
              <a:effectLst/>
              <a:latin typeface="Noto Sans JP"/>
            </a:endParaRPr>
          </a:p>
          <a:p>
            <a:r>
              <a:rPr lang="ja-JP" altLang="en-US" sz="2000" b="1" i="0" dirty="0">
                <a:solidFill>
                  <a:srgbClr val="000000"/>
                </a:solidFill>
                <a:effectLst/>
                <a:latin typeface="Noto Sans JP"/>
              </a:rPr>
              <a:t>是非ご活用ください。</a:t>
            </a:r>
            <a:endParaRPr lang="ja-JP" altLang="en-US" sz="2000" b="1" dirty="0"/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7DCE26F7-DAE3-4B58-A2E5-64BD0B4953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1306049"/>
              </p:ext>
            </p:extLst>
          </p:nvPr>
        </p:nvGraphicFramePr>
        <p:xfrm>
          <a:off x="6287227" y="4300625"/>
          <a:ext cx="2604982" cy="1448970"/>
        </p:xfrm>
        <a:graphic>
          <a:graphicData uri="http://schemas.openxmlformats.org/drawingml/2006/table">
            <a:tbl>
              <a:tblPr/>
              <a:tblGrid>
                <a:gridCol w="893968">
                  <a:extLst>
                    <a:ext uri="{9D8B030D-6E8A-4147-A177-3AD203B41FA5}">
                      <a16:colId xmlns:a16="http://schemas.microsoft.com/office/drawing/2014/main" val="1925221862"/>
                    </a:ext>
                  </a:extLst>
                </a:gridCol>
                <a:gridCol w="1711014">
                  <a:extLst>
                    <a:ext uri="{9D8B030D-6E8A-4147-A177-3AD203B41FA5}">
                      <a16:colId xmlns:a16="http://schemas.microsoft.com/office/drawing/2014/main" val="10151044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t"/>
                      <a:endParaRPr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4815" marR="134815" marT="134815" marB="1348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時間あたり料金</a:t>
                      </a:r>
                    </a:p>
                  </a:txBody>
                  <a:tcPr marL="134815" marR="134815" marT="134815" marB="1348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37435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平日</a:t>
                      </a:r>
                    </a:p>
                  </a:txBody>
                  <a:tcPr marL="134815" marR="134815" marT="134815" marB="1348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22,000</a:t>
                      </a:r>
                    </a:p>
                  </a:txBody>
                  <a:tcPr marL="134815" marR="134815" marT="134815" marB="1348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96553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土日祝</a:t>
                      </a:r>
                    </a:p>
                  </a:txBody>
                  <a:tcPr marL="134815" marR="134815" marT="134815" marB="1348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27,500</a:t>
                      </a:r>
                    </a:p>
                  </a:txBody>
                  <a:tcPr marL="134815" marR="134815" marT="134815" marB="1348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004374"/>
                  </a:ext>
                </a:extLst>
              </a:tr>
            </a:tbl>
          </a:graphicData>
        </a:graphic>
      </p:graphicFrame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8ADEC06F-D3A5-4730-8117-2C5E19CCF430}"/>
              </a:ext>
            </a:extLst>
          </p:cNvPr>
          <p:cNvGrpSpPr/>
          <p:nvPr/>
        </p:nvGrpSpPr>
        <p:grpSpPr>
          <a:xfrm>
            <a:off x="9051235" y="6323684"/>
            <a:ext cx="3026776" cy="413817"/>
            <a:chOff x="9051235" y="6323684"/>
            <a:chExt cx="3026776" cy="413817"/>
          </a:xfrm>
        </p:grpSpPr>
        <p:pic>
          <p:nvPicPr>
            <p:cNvPr id="19" name="図 18" descr="図形, 四角形&#10;&#10;自動的に生成された説明">
              <a:extLst>
                <a:ext uri="{FF2B5EF4-FFF2-40B4-BE49-F238E27FC236}">
                  <a16:creationId xmlns:a16="http://schemas.microsoft.com/office/drawing/2014/main" id="{65FF6D66-F944-4393-9700-69697596841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51235" y="6323684"/>
              <a:ext cx="3026776" cy="413817"/>
            </a:xfrm>
            <a:prstGeom prst="rect">
              <a:avLst/>
            </a:prstGeom>
          </p:spPr>
        </p:pic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7C549E68-3A14-4582-964B-46A84BA2DA70}"/>
                </a:ext>
              </a:extLst>
            </p:cNvPr>
            <p:cNvSpPr/>
            <p:nvPr/>
          </p:nvSpPr>
          <p:spPr>
            <a:xfrm>
              <a:off x="9175786" y="6395971"/>
              <a:ext cx="2318675" cy="231918"/>
            </a:xfrm>
            <a:prstGeom prst="rect">
              <a:avLst/>
            </a:prstGeom>
            <a:noFill/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200" b="1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KRP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イノベーションルーム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67211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89</Words>
  <Application>Microsoft Office PowerPoint</Application>
  <PresentationFormat>ワイド画面</PresentationFormat>
  <Paragraphs>22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BIZ UDPゴシック</vt:lpstr>
      <vt:lpstr>Meiryo UI</vt:lpstr>
      <vt:lpstr>Noto Sans JP</vt:lpstr>
      <vt:lpstr>YakuHanJPs</vt:lpstr>
      <vt:lpstr>游ゴシック</vt:lpstr>
      <vt:lpstr>游ゴシック Light</vt:lpstr>
      <vt:lpstr>Arial</vt:lpstr>
      <vt:lpstr>Office テーマ</vt:lpstr>
      <vt:lpstr>ご入居企業様のトピックス紹介</vt:lpstr>
      <vt:lpstr>ご入居企業様のトピックス紹介</vt:lpstr>
    </vt:vector>
  </TitlesOfParts>
  <Company>大阪ガス株式会社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日笠  はる菜</dc:creator>
  <cp:lastModifiedBy>稲垣  まお</cp:lastModifiedBy>
  <cp:revision>16</cp:revision>
  <dcterms:created xsi:type="dcterms:W3CDTF">2022-12-07T04:35:40Z</dcterms:created>
  <dcterms:modified xsi:type="dcterms:W3CDTF">2023-01-23T07:15:40Z</dcterms:modified>
</cp:coreProperties>
</file>