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7"/>
  </p:notesMasterIdLst>
  <p:sldIdLst>
    <p:sldId id="256" r:id="rId5"/>
    <p:sldId id="257" r:id="rId6"/>
  </p:sldIdLst>
  <p:sldSz cx="7559675" cy="1069181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87" autoAdjust="0"/>
    <p:restoredTop sz="93544" autoAdjust="0"/>
  </p:normalViewPr>
  <p:slideViewPr>
    <p:cSldViewPr snapToGrid="0">
      <p:cViewPr varScale="1">
        <p:scale>
          <a:sx n="70" d="100"/>
          <a:sy n="70" d="100"/>
        </p:scale>
        <p:origin x="3606" y="90"/>
      </p:cViewPr>
      <p:guideLst/>
    </p:cSldViewPr>
  </p:slideViewPr>
  <p:notesTextViewPr>
    <p:cViewPr>
      <p:scale>
        <a:sx n="50" d="100"/>
        <a:sy n="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45660" cy="498056"/>
          </a:xfrm>
          <a:prstGeom prst="rect">
            <a:avLst/>
          </a:prstGeom>
        </p:spPr>
        <p:txBody>
          <a:bodyPr vert="horz" lIns="91280" tIns="45639" rIns="91280" bIns="4563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4"/>
            <a:ext cx="2945660" cy="498056"/>
          </a:xfrm>
          <a:prstGeom prst="rect">
            <a:avLst/>
          </a:prstGeom>
        </p:spPr>
        <p:txBody>
          <a:bodyPr vert="horz" lIns="91280" tIns="45639" rIns="91280" bIns="45639" rtlCol="0"/>
          <a:lstStyle>
            <a:lvl1pPr algn="r">
              <a:defRPr sz="1200"/>
            </a:lvl1pPr>
          </a:lstStyle>
          <a:p>
            <a:fld id="{9BE0D7F0-967A-4486-A6CB-61BAC9FD50FD}" type="datetimeFigureOut">
              <a:rPr kumimoji="1" lang="ja-JP" altLang="en-US" smtClean="0"/>
              <a:t>2021/12/7</a:t>
            </a:fld>
            <a:endParaRPr kumimoji="1" lang="ja-JP" altLang="en-US"/>
          </a:p>
        </p:txBody>
      </p:sp>
      <p:sp>
        <p:nvSpPr>
          <p:cNvPr id="4" name="スライド イメージ プレースホルダー 3"/>
          <p:cNvSpPr>
            <a:spLocks noGrp="1" noRot="1" noChangeAspect="1"/>
          </p:cNvSpPr>
          <p:nvPr>
            <p:ph type="sldImg" idx="2"/>
          </p:nvPr>
        </p:nvSpPr>
        <p:spPr>
          <a:xfrm>
            <a:off x="2214563" y="1241425"/>
            <a:ext cx="2368550" cy="3351213"/>
          </a:xfrm>
          <a:prstGeom prst="rect">
            <a:avLst/>
          </a:prstGeom>
          <a:noFill/>
          <a:ln w="12700">
            <a:solidFill>
              <a:prstClr val="black"/>
            </a:solidFill>
          </a:ln>
        </p:spPr>
        <p:txBody>
          <a:bodyPr vert="horz" lIns="91280" tIns="45639" rIns="91280" bIns="45639" rtlCol="0" anchor="ctr"/>
          <a:lstStyle/>
          <a:p>
            <a:endParaRPr lang="ja-JP" altLang="en-US"/>
          </a:p>
        </p:txBody>
      </p:sp>
      <p:sp>
        <p:nvSpPr>
          <p:cNvPr id="5" name="ノート プレースホルダー 4"/>
          <p:cNvSpPr>
            <a:spLocks noGrp="1"/>
          </p:cNvSpPr>
          <p:nvPr>
            <p:ph type="body" sz="quarter" idx="3"/>
          </p:nvPr>
        </p:nvSpPr>
        <p:spPr>
          <a:xfrm>
            <a:off x="679768" y="4777197"/>
            <a:ext cx="5438140" cy="3908613"/>
          </a:xfrm>
          <a:prstGeom prst="rect">
            <a:avLst/>
          </a:prstGeom>
        </p:spPr>
        <p:txBody>
          <a:bodyPr vert="horz" lIns="91280" tIns="45639" rIns="91280" bIns="4563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60" cy="498055"/>
          </a:xfrm>
          <a:prstGeom prst="rect">
            <a:avLst/>
          </a:prstGeom>
        </p:spPr>
        <p:txBody>
          <a:bodyPr vert="horz" lIns="91280" tIns="45639" rIns="91280" bIns="4563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60" cy="498055"/>
          </a:xfrm>
          <a:prstGeom prst="rect">
            <a:avLst/>
          </a:prstGeom>
        </p:spPr>
        <p:txBody>
          <a:bodyPr vert="horz" lIns="91280" tIns="45639" rIns="91280" bIns="45639" rtlCol="0" anchor="b"/>
          <a:lstStyle>
            <a:lvl1pPr algn="r">
              <a:defRPr sz="1200"/>
            </a:lvl1pPr>
          </a:lstStyle>
          <a:p>
            <a:fld id="{2DEC78A8-F54B-4065-9C56-DEA7AF0C8197}" type="slidenum">
              <a:rPr kumimoji="1" lang="ja-JP" altLang="en-US" smtClean="0"/>
              <a:t>‹#›</a:t>
            </a:fld>
            <a:endParaRPr kumimoji="1" lang="ja-JP" altLang="en-US"/>
          </a:p>
        </p:txBody>
      </p:sp>
    </p:spTree>
    <p:extLst>
      <p:ext uri="{BB962C8B-B14F-4D97-AF65-F5344CB8AC3E}">
        <p14:creationId xmlns:p14="http://schemas.microsoft.com/office/powerpoint/2010/main" val="3787807496"/>
      </p:ext>
    </p:extLst>
  </p:cSld>
  <p:clrMap bg1="lt1" tx1="dk1" bg2="lt2" tx2="dk2" accent1="accent1" accent2="accent2" accent3="accent3" accent4="accent4" accent5="accent5" accent6="accent6" hlink="hlink" folHlink="folHlink"/>
  <p:notesStyle>
    <a:lvl1pPr marL="0" algn="l" defTabSz="1042873" rtl="0" eaLnBrk="1" latinLnBrk="0" hangingPunct="1">
      <a:defRPr kumimoji="1" sz="1369" kern="1200">
        <a:solidFill>
          <a:schemeClr val="tx1"/>
        </a:solidFill>
        <a:latin typeface="+mn-lt"/>
        <a:ea typeface="+mn-ea"/>
        <a:cs typeface="+mn-cs"/>
      </a:defRPr>
    </a:lvl1pPr>
    <a:lvl2pPr marL="521437" algn="l" defTabSz="1042873" rtl="0" eaLnBrk="1" latinLnBrk="0" hangingPunct="1">
      <a:defRPr kumimoji="1" sz="1369" kern="1200">
        <a:solidFill>
          <a:schemeClr val="tx1"/>
        </a:solidFill>
        <a:latin typeface="+mn-lt"/>
        <a:ea typeface="+mn-ea"/>
        <a:cs typeface="+mn-cs"/>
      </a:defRPr>
    </a:lvl2pPr>
    <a:lvl3pPr marL="1042873" algn="l" defTabSz="1042873" rtl="0" eaLnBrk="1" latinLnBrk="0" hangingPunct="1">
      <a:defRPr kumimoji="1" sz="1369" kern="1200">
        <a:solidFill>
          <a:schemeClr val="tx1"/>
        </a:solidFill>
        <a:latin typeface="+mn-lt"/>
        <a:ea typeface="+mn-ea"/>
        <a:cs typeface="+mn-cs"/>
      </a:defRPr>
    </a:lvl3pPr>
    <a:lvl4pPr marL="1564310" algn="l" defTabSz="1042873" rtl="0" eaLnBrk="1" latinLnBrk="0" hangingPunct="1">
      <a:defRPr kumimoji="1" sz="1369" kern="1200">
        <a:solidFill>
          <a:schemeClr val="tx1"/>
        </a:solidFill>
        <a:latin typeface="+mn-lt"/>
        <a:ea typeface="+mn-ea"/>
        <a:cs typeface="+mn-cs"/>
      </a:defRPr>
    </a:lvl4pPr>
    <a:lvl5pPr marL="2085746" algn="l" defTabSz="1042873" rtl="0" eaLnBrk="1" latinLnBrk="0" hangingPunct="1">
      <a:defRPr kumimoji="1" sz="1369" kern="1200">
        <a:solidFill>
          <a:schemeClr val="tx1"/>
        </a:solidFill>
        <a:latin typeface="+mn-lt"/>
        <a:ea typeface="+mn-ea"/>
        <a:cs typeface="+mn-cs"/>
      </a:defRPr>
    </a:lvl5pPr>
    <a:lvl6pPr marL="2607183" algn="l" defTabSz="1042873" rtl="0" eaLnBrk="1" latinLnBrk="0" hangingPunct="1">
      <a:defRPr kumimoji="1" sz="1369" kern="1200">
        <a:solidFill>
          <a:schemeClr val="tx1"/>
        </a:solidFill>
        <a:latin typeface="+mn-lt"/>
        <a:ea typeface="+mn-ea"/>
        <a:cs typeface="+mn-cs"/>
      </a:defRPr>
    </a:lvl6pPr>
    <a:lvl7pPr marL="3128620" algn="l" defTabSz="1042873" rtl="0" eaLnBrk="1" latinLnBrk="0" hangingPunct="1">
      <a:defRPr kumimoji="1" sz="1369" kern="1200">
        <a:solidFill>
          <a:schemeClr val="tx1"/>
        </a:solidFill>
        <a:latin typeface="+mn-lt"/>
        <a:ea typeface="+mn-ea"/>
        <a:cs typeface="+mn-cs"/>
      </a:defRPr>
    </a:lvl7pPr>
    <a:lvl8pPr marL="3650056" algn="l" defTabSz="1042873" rtl="0" eaLnBrk="1" latinLnBrk="0" hangingPunct="1">
      <a:defRPr kumimoji="1" sz="1369" kern="1200">
        <a:solidFill>
          <a:schemeClr val="tx1"/>
        </a:solidFill>
        <a:latin typeface="+mn-lt"/>
        <a:ea typeface="+mn-ea"/>
        <a:cs typeface="+mn-cs"/>
      </a:defRPr>
    </a:lvl8pPr>
    <a:lvl9pPr marL="4171493" algn="l" defTabSz="1042873" rtl="0" eaLnBrk="1" latinLnBrk="0" hangingPunct="1">
      <a:defRPr kumimoji="1" sz="13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DEC78A8-F54B-4065-9C56-DEA7AF0C8197}" type="slidenum">
              <a:rPr kumimoji="1" lang="ja-JP" altLang="en-US" smtClean="0"/>
              <a:t>1</a:t>
            </a:fld>
            <a:endParaRPr kumimoji="1" lang="ja-JP" altLang="en-US"/>
          </a:p>
        </p:txBody>
      </p:sp>
    </p:spTree>
    <p:extLst>
      <p:ext uri="{BB962C8B-B14F-4D97-AF65-F5344CB8AC3E}">
        <p14:creationId xmlns:p14="http://schemas.microsoft.com/office/powerpoint/2010/main" val="2180235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DEC78A8-F54B-4065-9C56-DEA7AF0C8197}" type="slidenum">
              <a:rPr kumimoji="1" lang="ja-JP" altLang="en-US" smtClean="0"/>
              <a:t>2</a:t>
            </a:fld>
            <a:endParaRPr kumimoji="1" lang="ja-JP" altLang="en-US"/>
          </a:p>
        </p:txBody>
      </p:sp>
    </p:spTree>
    <p:extLst>
      <p:ext uri="{BB962C8B-B14F-4D97-AF65-F5344CB8AC3E}">
        <p14:creationId xmlns:p14="http://schemas.microsoft.com/office/powerpoint/2010/main" val="1995449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2021/12/7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1108615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2021/12/7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3872889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2021/12/7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2274189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2021/12/7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526420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28CACB0-EADC-47AE-8BEF-058E368A8DD8}" type="datetimeFigureOut">
              <a:rPr kumimoji="1" lang="ja-JP" altLang="en-US" smtClean="0"/>
              <a:t>2021/12/7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4072946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28CACB0-EADC-47AE-8BEF-058E368A8DD8}" type="datetimeFigureOut">
              <a:rPr kumimoji="1" lang="ja-JP" altLang="en-US" smtClean="0"/>
              <a:t>2021/12/7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1764861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28CACB0-EADC-47AE-8BEF-058E368A8DD8}" type="datetimeFigureOut">
              <a:rPr kumimoji="1" lang="ja-JP" altLang="en-US" smtClean="0"/>
              <a:t>2021/12/7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2625026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28CACB0-EADC-47AE-8BEF-058E368A8DD8}" type="datetimeFigureOut">
              <a:rPr kumimoji="1" lang="ja-JP" altLang="en-US" smtClean="0"/>
              <a:t>2021/12/7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2505694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8CACB0-EADC-47AE-8BEF-058E368A8DD8}" type="datetimeFigureOut">
              <a:rPr kumimoji="1" lang="ja-JP" altLang="en-US" smtClean="0"/>
              <a:t>2021/12/7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208752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8CACB0-EADC-47AE-8BEF-058E368A8DD8}" type="datetimeFigureOut">
              <a:rPr kumimoji="1" lang="ja-JP" altLang="en-US" smtClean="0"/>
              <a:t>2021/12/7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1673823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8CACB0-EADC-47AE-8BEF-058E368A8DD8}" type="datetimeFigureOut">
              <a:rPr kumimoji="1" lang="ja-JP" altLang="en-US" smtClean="0"/>
              <a:t>2021/12/7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59597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028CACB0-EADC-47AE-8BEF-058E368A8DD8}" type="datetimeFigureOut">
              <a:rPr kumimoji="1" lang="ja-JP" altLang="en-US" smtClean="0"/>
              <a:t>2021/12/7</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9B9DF0DF-B20A-4534-B2C1-319E5819B995}" type="slidenum">
              <a:rPr kumimoji="1" lang="ja-JP" altLang="en-US" smtClean="0"/>
              <a:t>‹#›</a:t>
            </a:fld>
            <a:endParaRPr kumimoji="1" lang="ja-JP" altLang="en-US"/>
          </a:p>
        </p:txBody>
      </p:sp>
    </p:spTree>
    <p:extLst>
      <p:ext uri="{BB962C8B-B14F-4D97-AF65-F5344CB8AC3E}">
        <p14:creationId xmlns:p14="http://schemas.microsoft.com/office/powerpoint/2010/main" val="123616782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正方形/長方形 5">
            <a:extLst>
              <a:ext uri="{FF2B5EF4-FFF2-40B4-BE49-F238E27FC236}">
                <a16:creationId xmlns="" xmlns:a16="http://schemas.microsoft.com/office/drawing/2014/main" id="{01469984-79ED-4F5C-A627-44D405CBAD5E}"/>
              </a:ext>
            </a:extLst>
          </p:cNvPr>
          <p:cNvSpPr/>
          <p:nvPr/>
        </p:nvSpPr>
        <p:spPr>
          <a:xfrm>
            <a:off x="585043" y="784592"/>
            <a:ext cx="6331528" cy="95873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 xmlns:a16="http://schemas.microsoft.com/office/drawing/2014/main" id="{C10A9464-59B4-497E-8BEA-11951BD2740F}"/>
              </a:ext>
            </a:extLst>
          </p:cNvPr>
          <p:cNvSpPr txBox="1"/>
          <p:nvPr/>
        </p:nvSpPr>
        <p:spPr>
          <a:xfrm>
            <a:off x="2803661" y="1508722"/>
            <a:ext cx="7370647" cy="523220"/>
          </a:xfrm>
          <a:prstGeom prst="rect">
            <a:avLst/>
          </a:prstGeom>
          <a:noFill/>
          <a:ln>
            <a:noFill/>
          </a:ln>
        </p:spPr>
        <p:txBody>
          <a:bodyPr wrap="square" rtlCol="0">
            <a:spAutoFit/>
          </a:bodyPr>
          <a:lstStyle/>
          <a:p>
            <a:r>
              <a:rPr kumimoji="1" lang="ja-JP" altLang="en-US" sz="2800" b="1" dirty="0">
                <a:solidFill>
                  <a:srgbClr val="00205B"/>
                </a:solidFill>
                <a:latin typeface="HGｺﾞｼｯｸM" panose="020B0609000000000000" pitchFamily="49" charset="-128"/>
                <a:ea typeface="HGｺﾞｼｯｸM" panose="020B0609000000000000" pitchFamily="49" charset="-128"/>
              </a:rPr>
              <a:t>　　</a:t>
            </a:r>
            <a:r>
              <a:rPr kumimoji="1" lang="ja-JP" altLang="en-US" sz="2400" b="1" dirty="0">
                <a:solidFill>
                  <a:srgbClr val="00205B"/>
                </a:solidFill>
                <a:latin typeface="HGｺﾞｼｯｸM" panose="020B0609000000000000" pitchFamily="49" charset="-128"/>
                <a:ea typeface="HGｺﾞｼｯｸM" panose="020B0609000000000000" pitchFamily="49" charset="-128"/>
              </a:rPr>
              <a:t> </a:t>
            </a:r>
            <a:r>
              <a:rPr kumimoji="1" lang="ja-JP" altLang="en-US" sz="2800" b="1" dirty="0">
                <a:solidFill>
                  <a:srgbClr val="00205B"/>
                </a:solidFill>
                <a:latin typeface="HGｺﾞｼｯｸM" panose="020B0609000000000000" pitchFamily="49" charset="-128"/>
                <a:ea typeface="HGｺﾞｼｯｸM" panose="020B0609000000000000" pitchFamily="49" charset="-128"/>
              </a:rPr>
              <a:t> </a:t>
            </a:r>
            <a:r>
              <a:rPr kumimoji="1" lang="en-US" altLang="ja-JP" sz="2800" b="1" dirty="0">
                <a:solidFill>
                  <a:srgbClr val="00205B"/>
                </a:solidFill>
                <a:latin typeface="HGｺﾞｼｯｸM" panose="020B0609000000000000" pitchFamily="49" charset="-128"/>
                <a:ea typeface="HGｺﾞｼｯｸM" panose="020B0609000000000000" pitchFamily="49" charset="-128"/>
              </a:rPr>
              <a:t>with</a:t>
            </a:r>
            <a:r>
              <a:rPr kumimoji="1" lang="ja-JP" altLang="en-US" sz="2800" b="1" dirty="0">
                <a:solidFill>
                  <a:srgbClr val="00205B"/>
                </a:solidFill>
                <a:latin typeface="HGｺﾞｼｯｸM" panose="020B0609000000000000" pitchFamily="49" charset="-128"/>
                <a:ea typeface="HGｺﾞｼｯｸM" panose="020B0609000000000000" pitchFamily="49" charset="-128"/>
              </a:rPr>
              <a:t>京大オリジナル</a:t>
            </a:r>
            <a:endParaRPr lang="ja-JP" altLang="ja-JP" sz="2800" b="1" dirty="0">
              <a:solidFill>
                <a:srgbClr val="00205B"/>
              </a:solidFill>
              <a:latin typeface="HGｺﾞｼｯｸM" panose="020B0609000000000000" pitchFamily="49" charset="-128"/>
              <a:ea typeface="HGｺﾞｼｯｸM" panose="020B0609000000000000" pitchFamily="49" charset="-128"/>
            </a:endParaRPr>
          </a:p>
        </p:txBody>
      </p:sp>
      <p:sp>
        <p:nvSpPr>
          <p:cNvPr id="17" name="テキスト ボックス 16">
            <a:extLst>
              <a:ext uri="{FF2B5EF4-FFF2-40B4-BE49-F238E27FC236}">
                <a16:creationId xmlns="" xmlns:a16="http://schemas.microsoft.com/office/drawing/2014/main" id="{27ADE499-E7D0-4689-B1D8-CDEC227F9438}"/>
              </a:ext>
            </a:extLst>
          </p:cNvPr>
          <p:cNvSpPr txBox="1"/>
          <p:nvPr/>
        </p:nvSpPr>
        <p:spPr>
          <a:xfrm>
            <a:off x="70997" y="3564911"/>
            <a:ext cx="7408462" cy="1015663"/>
          </a:xfrm>
          <a:prstGeom prst="rect">
            <a:avLst/>
          </a:prstGeom>
          <a:noFill/>
          <a:ln>
            <a:noFill/>
          </a:ln>
        </p:spPr>
        <p:txBody>
          <a:bodyPr wrap="square" rtlCol="0">
            <a:spAutoFit/>
          </a:bodyPr>
          <a:lstStyle/>
          <a:p>
            <a:pPr indent="133350" algn="just">
              <a:spcAft>
                <a:spcPts val="0"/>
              </a:spcAft>
            </a:pPr>
            <a:r>
              <a:rPr lang="ja-JP"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rPr>
              <a:t>「ふれデミックカフェ」は、研究者をお招きし、研究内容について観客参加型でディスカッションを</a:t>
            </a:r>
            <a:endParaRPr lang="en-US"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indent="133350" algn="just">
              <a:spcAft>
                <a:spcPts val="0"/>
              </a:spcAft>
            </a:pPr>
            <a:r>
              <a:rPr lang="ja-JP"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rPr>
              <a:t>行うサイエンスカフェ形式のイベントです。「ふれデミックカフェ」には、人とのふれあいや</a:t>
            </a:r>
            <a:endParaRPr lang="en-US"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indent="133350" algn="just">
              <a:spcAft>
                <a:spcPts val="0"/>
              </a:spcAft>
            </a:pPr>
            <a:r>
              <a:rPr lang="ja-JP"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rPr>
              <a:t>繋がりをきっかけにイノベーションが生まれる場になるようにという思いを込めています。</a:t>
            </a:r>
          </a:p>
          <a:p>
            <a:pPr indent="133350" algn="just">
              <a:spcAft>
                <a:spcPts val="0"/>
              </a:spcAft>
            </a:pPr>
            <a:r>
              <a:rPr lang="ja-JP"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rPr>
              <a:t>大学との共同研究に関心のある方、事業化を目指す最新研究事例に触れたい方、事業化に向けた研究</a:t>
            </a:r>
            <a:endParaRPr lang="en-US"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indent="133350" algn="just">
              <a:spcAft>
                <a:spcPts val="0"/>
              </a:spcAft>
            </a:pPr>
            <a:r>
              <a:rPr lang="ja-JP" altLang="ja-JP" sz="1200" kern="100" dirty="0">
                <a:effectLst/>
                <a:latin typeface="HGｺﾞｼｯｸM" panose="020B0609000000000000" pitchFamily="49" charset="-128"/>
                <a:ea typeface="HGｺﾞｼｯｸM" panose="020B0609000000000000" pitchFamily="49" charset="-128"/>
                <a:cs typeface="Times New Roman" panose="02020603050405020304" pitchFamily="18" charset="0"/>
              </a:rPr>
              <a:t>について意見交換をすることに興味のある方は是非ご参加ください。</a:t>
            </a:r>
            <a:endParaRPr kumimoji="1" lang="ja-JP" altLang="en-US" sz="1200" dirty="0">
              <a:latin typeface="HGｺﾞｼｯｸM" panose="020B0609000000000000" pitchFamily="49" charset="-128"/>
              <a:ea typeface="HGｺﾞｼｯｸM" panose="020B0609000000000000" pitchFamily="49" charset="-128"/>
            </a:endParaRPr>
          </a:p>
        </p:txBody>
      </p:sp>
      <p:sp>
        <p:nvSpPr>
          <p:cNvPr id="18" name="正方形/長方形 17">
            <a:extLst>
              <a:ext uri="{FF2B5EF4-FFF2-40B4-BE49-F238E27FC236}">
                <a16:creationId xmlns="" xmlns:a16="http://schemas.microsoft.com/office/drawing/2014/main" id="{7B3FBD7C-4810-43C1-8754-32DF79B7DFFE}"/>
              </a:ext>
            </a:extLst>
          </p:cNvPr>
          <p:cNvSpPr/>
          <p:nvPr/>
        </p:nvSpPr>
        <p:spPr>
          <a:xfrm>
            <a:off x="5809" y="4650378"/>
            <a:ext cx="7553866" cy="6041436"/>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ｺﾞｼｯｸM" panose="020B0609000000000000" pitchFamily="49" charset="-128"/>
              <a:ea typeface="HGｺﾞｼｯｸM" panose="020B0609000000000000" pitchFamily="49" charset="-128"/>
            </a:endParaRPr>
          </a:p>
        </p:txBody>
      </p:sp>
      <p:sp>
        <p:nvSpPr>
          <p:cNvPr id="22" name="テキスト ボックス 21">
            <a:extLst>
              <a:ext uri="{FF2B5EF4-FFF2-40B4-BE49-F238E27FC236}">
                <a16:creationId xmlns="" xmlns:a16="http://schemas.microsoft.com/office/drawing/2014/main" id="{E46F56BC-CC8D-4720-963D-C648340F9034}"/>
              </a:ext>
            </a:extLst>
          </p:cNvPr>
          <p:cNvSpPr txBox="1"/>
          <p:nvPr/>
        </p:nvSpPr>
        <p:spPr>
          <a:xfrm>
            <a:off x="216733" y="9733855"/>
            <a:ext cx="5800527" cy="707886"/>
          </a:xfrm>
          <a:prstGeom prst="rect">
            <a:avLst/>
          </a:prstGeom>
          <a:noFill/>
          <a:ln>
            <a:noFill/>
          </a:ln>
        </p:spPr>
        <p:txBody>
          <a:bodyPr wrap="square" rtlCol="0">
            <a:spAutoFit/>
          </a:bodyPr>
          <a:lstStyle/>
          <a:p>
            <a:r>
              <a:rPr kumimoji="1" lang="ja-JP" altLang="en-US" sz="1000" dirty="0">
                <a:solidFill>
                  <a:schemeClr val="bg1"/>
                </a:solidFill>
                <a:latin typeface="HGｺﾞｼｯｸM" panose="020B0609000000000000" pitchFamily="49" charset="-128"/>
                <a:ea typeface="HGｺﾞｼｯｸM" panose="020B0609000000000000" pitchFamily="49" charset="-128"/>
              </a:rPr>
              <a:t>■お問い合わせ　</a:t>
            </a:r>
            <a:endParaRPr kumimoji="1" lang="en-US" altLang="ja-JP" sz="1000" dirty="0">
              <a:solidFill>
                <a:schemeClr val="bg1"/>
              </a:solidFill>
              <a:latin typeface="HGｺﾞｼｯｸM" panose="020B0609000000000000" pitchFamily="49" charset="-128"/>
              <a:ea typeface="HGｺﾞｼｯｸM" panose="020B0609000000000000" pitchFamily="49" charset="-128"/>
            </a:endParaRPr>
          </a:p>
          <a:p>
            <a:r>
              <a:rPr lang="ja-JP" altLang="en-US" sz="1000" dirty="0">
                <a:solidFill>
                  <a:schemeClr val="bg1"/>
                </a:solidFill>
                <a:latin typeface="HGｺﾞｼｯｸM" panose="020B0609000000000000" pitchFamily="49" charset="-128"/>
                <a:ea typeface="HGｺﾞｼｯｸM" panose="020B0609000000000000" pitchFamily="49" charset="-128"/>
              </a:rPr>
              <a:t>　</a:t>
            </a:r>
            <a:r>
              <a:rPr kumimoji="1" lang="ja-JP" altLang="en-US" sz="1000" dirty="0">
                <a:solidFill>
                  <a:schemeClr val="bg1"/>
                </a:solidFill>
                <a:latin typeface="HGｺﾞｼｯｸM" panose="020B0609000000000000" pitchFamily="49" charset="-128"/>
                <a:ea typeface="HGｺﾞｼｯｸM" panose="020B0609000000000000" pitchFamily="49" charset="-128"/>
              </a:rPr>
              <a:t>主催：</a:t>
            </a:r>
            <a:r>
              <a:rPr lang="ja-JP" altLang="ja-JP" sz="1000" dirty="0">
                <a:solidFill>
                  <a:schemeClr val="bg1"/>
                </a:solidFill>
                <a:latin typeface="HGｺﾞｼｯｸM" panose="020B0609000000000000" pitchFamily="49" charset="-128"/>
                <a:ea typeface="HGｺﾞｼｯｸM" panose="020B0609000000000000" pitchFamily="49" charset="-128"/>
              </a:rPr>
              <a:t>京都リサーチパーク株式会社 イノベーションデザイン部 （</a:t>
            </a:r>
            <a:r>
              <a:rPr lang="ja-JP" altLang="en-US" sz="1000" dirty="0">
                <a:solidFill>
                  <a:schemeClr val="bg1"/>
                </a:solidFill>
                <a:latin typeface="HGｺﾞｼｯｸM" panose="020B0609000000000000" pitchFamily="49" charset="-128"/>
                <a:ea typeface="HGｺﾞｼｯｸM" panose="020B0609000000000000" pitchFamily="49" charset="-128"/>
              </a:rPr>
              <a:t>倉地</a:t>
            </a:r>
            <a:r>
              <a:rPr lang="ja-JP" altLang="ja-JP" sz="1000" dirty="0">
                <a:solidFill>
                  <a:schemeClr val="bg1"/>
                </a:solidFill>
                <a:latin typeface="HGｺﾞｼｯｸM" panose="020B0609000000000000" pitchFamily="49" charset="-128"/>
                <a:ea typeface="HGｺﾞｼｯｸM" panose="020B0609000000000000" pitchFamily="49" charset="-128"/>
              </a:rPr>
              <a:t>、河端）</a:t>
            </a:r>
            <a:endParaRPr lang="en-US" altLang="ja-JP" sz="1000" dirty="0">
              <a:solidFill>
                <a:schemeClr val="bg1"/>
              </a:solidFill>
              <a:latin typeface="HGｺﾞｼｯｸM" panose="020B0609000000000000" pitchFamily="49" charset="-128"/>
              <a:ea typeface="HGｺﾞｼｯｸM" panose="020B0609000000000000" pitchFamily="49" charset="-128"/>
            </a:endParaRPr>
          </a:p>
          <a:p>
            <a:r>
              <a:rPr lang="ja-JP" altLang="en-US" sz="1000" dirty="0">
                <a:solidFill>
                  <a:schemeClr val="bg1"/>
                </a:solidFill>
                <a:latin typeface="HGｺﾞｼｯｸM" panose="020B0609000000000000" pitchFamily="49" charset="-128"/>
                <a:ea typeface="HGｺﾞｼｯｸM" panose="020B0609000000000000" pitchFamily="49" charset="-128"/>
              </a:rPr>
              <a:t>　　　　</a:t>
            </a:r>
            <a:r>
              <a:rPr lang="ja-JP" altLang="ja-JP" sz="1000" dirty="0">
                <a:solidFill>
                  <a:schemeClr val="bg1"/>
                </a:solidFill>
                <a:latin typeface="HGｺﾞｼｯｸM" panose="020B0609000000000000" pitchFamily="49" charset="-128"/>
                <a:ea typeface="HGｺﾞｼｯｸM" panose="020B0609000000000000" pitchFamily="49" charset="-128"/>
              </a:rPr>
              <a:t>〒</a:t>
            </a:r>
            <a:r>
              <a:rPr lang="en-US" altLang="ja-JP" sz="1000" dirty="0">
                <a:solidFill>
                  <a:schemeClr val="bg1"/>
                </a:solidFill>
                <a:latin typeface="HGｺﾞｼｯｸM" panose="020B0609000000000000" pitchFamily="49" charset="-128"/>
                <a:ea typeface="HGｺﾞｼｯｸM" panose="020B0609000000000000" pitchFamily="49" charset="-128"/>
              </a:rPr>
              <a:t>600-8813 </a:t>
            </a:r>
            <a:r>
              <a:rPr lang="ja-JP" altLang="ja-JP" sz="1000" dirty="0">
                <a:solidFill>
                  <a:schemeClr val="bg1"/>
                </a:solidFill>
                <a:latin typeface="HGｺﾞｼｯｸM" panose="020B0609000000000000" pitchFamily="49" charset="-128"/>
                <a:ea typeface="HGｺﾞｼｯｸM" panose="020B0609000000000000" pitchFamily="49" charset="-128"/>
              </a:rPr>
              <a:t>京都市下京区中堂寺南町</a:t>
            </a:r>
            <a:r>
              <a:rPr lang="en-US" altLang="ja-JP" sz="1000" dirty="0">
                <a:solidFill>
                  <a:schemeClr val="bg1"/>
                </a:solidFill>
                <a:latin typeface="HGｺﾞｼｯｸM" panose="020B0609000000000000" pitchFamily="49" charset="-128"/>
                <a:ea typeface="HGｺﾞｼｯｸM" panose="020B0609000000000000" pitchFamily="49" charset="-128"/>
              </a:rPr>
              <a:t>134 TEL: 075-315-8491</a:t>
            </a:r>
            <a:r>
              <a:rPr lang="ja-JP" altLang="en-US" sz="1000" dirty="0">
                <a:solidFill>
                  <a:schemeClr val="bg1"/>
                </a:solidFill>
                <a:latin typeface="HGｺﾞｼｯｸM" panose="020B0609000000000000" pitchFamily="49" charset="-128"/>
                <a:ea typeface="HGｺﾞｼｯｸM" panose="020B0609000000000000" pitchFamily="49" charset="-128"/>
              </a:rPr>
              <a:t> </a:t>
            </a:r>
            <a:r>
              <a:rPr lang="en-US" altLang="ja-JP" sz="1000" dirty="0">
                <a:solidFill>
                  <a:schemeClr val="bg1"/>
                </a:solidFill>
                <a:latin typeface="HGｺﾞｼｯｸM" panose="020B0609000000000000" pitchFamily="49" charset="-128"/>
                <a:ea typeface="HGｺﾞｼｯｸM" panose="020B0609000000000000" pitchFamily="49" charset="-128"/>
              </a:rPr>
              <a:t>MAIL:</a:t>
            </a:r>
            <a:r>
              <a:rPr lang="ja-JP" altLang="en-US" sz="1000" dirty="0">
                <a:solidFill>
                  <a:schemeClr val="bg1"/>
                </a:solidFill>
                <a:latin typeface="HGｺﾞｼｯｸM" panose="020B0609000000000000" pitchFamily="49" charset="-128"/>
                <a:ea typeface="HGｺﾞｼｯｸM" panose="020B0609000000000000" pitchFamily="49" charset="-128"/>
              </a:rPr>
              <a:t> </a:t>
            </a:r>
            <a:r>
              <a:rPr lang="en-US" altLang="ja-JP" sz="1000" dirty="0">
                <a:solidFill>
                  <a:schemeClr val="bg1"/>
                </a:solidFill>
                <a:effectLst/>
                <a:latin typeface="HGｺﾞｼｯｸM" panose="020B0609000000000000" pitchFamily="49" charset="-128"/>
                <a:ea typeface="HGｺﾞｼｯｸM" panose="020B0609000000000000" pitchFamily="49" charset="-128"/>
              </a:rPr>
              <a:t>krp-id@krp.co.jp</a:t>
            </a:r>
            <a:endParaRPr lang="en-US" altLang="ja-JP" sz="1000" dirty="0">
              <a:solidFill>
                <a:schemeClr val="bg1"/>
              </a:solidFill>
              <a:latin typeface="HGｺﾞｼｯｸM" panose="020B0609000000000000" pitchFamily="49" charset="-128"/>
              <a:ea typeface="HGｺﾞｼｯｸM" panose="020B0609000000000000" pitchFamily="49" charset="-128"/>
            </a:endParaRPr>
          </a:p>
          <a:p>
            <a:r>
              <a:rPr kumimoji="1" lang="ja-JP" altLang="en-US" sz="1000" dirty="0">
                <a:solidFill>
                  <a:schemeClr val="bg1"/>
                </a:solidFill>
                <a:latin typeface="HGｺﾞｼｯｸM" panose="020B0609000000000000" pitchFamily="49" charset="-128"/>
                <a:ea typeface="HGｺﾞｼｯｸM" panose="020B0609000000000000" pitchFamily="49" charset="-128"/>
              </a:rPr>
              <a:t>■協力：京大オリジナル株式会社</a:t>
            </a:r>
          </a:p>
        </p:txBody>
      </p:sp>
      <p:pic>
        <p:nvPicPr>
          <p:cNvPr id="31" name="図 30" descr="黒い背景と白い文字&#10;&#10;自動的に生成された説明">
            <a:extLst>
              <a:ext uri="{FF2B5EF4-FFF2-40B4-BE49-F238E27FC236}">
                <a16:creationId xmlns="" xmlns:a16="http://schemas.microsoft.com/office/drawing/2014/main" id="{5565926B-EC98-46FC-98D6-DC4B9373E5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30495" y="655761"/>
            <a:ext cx="1373452" cy="215301"/>
          </a:xfrm>
          <a:prstGeom prst="rect">
            <a:avLst/>
          </a:prstGeom>
        </p:spPr>
      </p:pic>
      <p:sp>
        <p:nvSpPr>
          <p:cNvPr id="2" name="テキスト ボックス 1">
            <a:extLst>
              <a:ext uri="{FF2B5EF4-FFF2-40B4-BE49-F238E27FC236}">
                <a16:creationId xmlns="" xmlns:a16="http://schemas.microsoft.com/office/drawing/2014/main" id="{4820F9ED-F853-4CCD-ACE8-AEFFFFF7DCE0}"/>
              </a:ext>
            </a:extLst>
          </p:cNvPr>
          <p:cNvSpPr txBox="1"/>
          <p:nvPr/>
        </p:nvSpPr>
        <p:spPr>
          <a:xfrm>
            <a:off x="108237" y="8319494"/>
            <a:ext cx="7195710" cy="1308050"/>
          </a:xfrm>
          <a:prstGeom prst="rect">
            <a:avLst/>
          </a:prstGeom>
          <a:noFill/>
        </p:spPr>
        <p:txBody>
          <a:bodyPr wrap="square" rtlCol="0">
            <a:spAutoFit/>
          </a:bodyPr>
          <a:lstStyle/>
          <a:p>
            <a:r>
              <a:rPr lang="ja-JP" altLang="en-US" sz="1400"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ja-JP" altLang="ja-JP" sz="1400" dirty="0">
                <a:solidFill>
                  <a:schemeClr val="accent4">
                    <a:lumMod val="20000"/>
                    <a:lumOff val="80000"/>
                  </a:schemeClr>
                </a:solidFill>
                <a:latin typeface="HGｺﾞｼｯｸM" panose="020B0609000000000000" pitchFamily="49" charset="-128"/>
                <a:ea typeface="HGｺﾞｼｯｸM" panose="020B0609000000000000" pitchFamily="49" charset="-128"/>
              </a:rPr>
              <a:t>先生からのコメント</a:t>
            </a:r>
            <a:endParaRPr lang="ja-JP" altLang="ja-JP" sz="1350" kern="100" dirty="0">
              <a:solidFill>
                <a:schemeClr val="bg1"/>
              </a:solidFill>
              <a:effectLst/>
              <a:latin typeface="游ゴシック" panose="020B0400000000000000" pitchFamily="50" charset="-128"/>
              <a:ea typeface="游ゴシック" panose="020B0400000000000000" pitchFamily="50" charset="-128"/>
              <a:cs typeface="Courier New" panose="02070309020205020404" pitchFamily="49" charset="0"/>
            </a:endParaRPr>
          </a:p>
          <a:p>
            <a:r>
              <a:rPr lang="ja-JP" altLang="en-US" sz="13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作業療法士として幅広く認知機能や日常生活動作のリハビリテーションに携わった経験から、</a:t>
            </a:r>
            <a:r>
              <a:rPr lang="en-US" altLang="ja-JP" sz="13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Virtual Reality</a:t>
            </a:r>
            <a:r>
              <a:rPr lang="ja-JP" altLang="en-US" sz="13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などの先端技術を用いた学際的研究に取り組んできました。テクノロジーの導入によって、仮想の社会生活場面で安全に模擬練習したり、その評価結果を可視化したり、遠隔の家族がモニターしたりすることが可能となります。将来の医療や高齢者支援において　どのように実装できるのか。当日、皆様と議論できるのを楽しみにしています。</a:t>
            </a:r>
            <a:endParaRPr lang="en-US" altLang="ja-JP" sz="13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p:txBody>
      </p:sp>
      <p:pic>
        <p:nvPicPr>
          <p:cNvPr id="4" name="図 3" descr="屋内, テーブル, 椅子, 民衆 が含まれている画像&#10;&#10;自動的に生成された説明">
            <a:extLst>
              <a:ext uri="{FF2B5EF4-FFF2-40B4-BE49-F238E27FC236}">
                <a16:creationId xmlns="" xmlns:a16="http://schemas.microsoft.com/office/drawing/2014/main" id="{9F8DAA8B-930B-4974-AFF1-29402D43898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578" y="5836803"/>
            <a:ext cx="2694224" cy="2022474"/>
          </a:xfrm>
          <a:prstGeom prst="rect">
            <a:avLst/>
          </a:prstGeom>
        </p:spPr>
      </p:pic>
      <p:sp>
        <p:nvSpPr>
          <p:cNvPr id="20" name="テキスト ボックス 19">
            <a:extLst>
              <a:ext uri="{FF2B5EF4-FFF2-40B4-BE49-F238E27FC236}">
                <a16:creationId xmlns="" xmlns:a16="http://schemas.microsoft.com/office/drawing/2014/main" id="{AC7D7804-6ED8-45F9-B9A4-884D4B8C67E1}"/>
              </a:ext>
            </a:extLst>
          </p:cNvPr>
          <p:cNvSpPr txBox="1"/>
          <p:nvPr/>
        </p:nvSpPr>
        <p:spPr>
          <a:xfrm>
            <a:off x="197667" y="3318174"/>
            <a:ext cx="1726383" cy="307777"/>
          </a:xfrm>
          <a:prstGeom prst="rect">
            <a:avLst/>
          </a:prstGeom>
          <a:noFill/>
        </p:spPr>
        <p:txBody>
          <a:bodyPr wrap="square" rtlCol="0">
            <a:spAutoFit/>
          </a:bodyPr>
          <a:lstStyle/>
          <a:p>
            <a:r>
              <a:rPr lang="ja-JP" altLang="en-US" sz="1400" dirty="0">
                <a:solidFill>
                  <a:srgbClr val="00205B"/>
                </a:solidFill>
                <a:latin typeface="HGｺﾞｼｯｸM" panose="020B0609000000000000" pitchFamily="49" charset="-128"/>
                <a:ea typeface="HGｺﾞｼｯｸM" panose="020B0609000000000000" pitchFamily="49" charset="-128"/>
              </a:rPr>
              <a:t>●</a:t>
            </a:r>
            <a:r>
              <a:rPr lang="ja-JP" altLang="en-US" sz="1400" dirty="0">
                <a:latin typeface="HGｺﾞｼｯｸM" panose="020B0609000000000000" pitchFamily="49" charset="-128"/>
                <a:ea typeface="HGｺﾞｼｯｸM" panose="020B0609000000000000" pitchFamily="49" charset="-128"/>
              </a:rPr>
              <a:t>イベント概要</a:t>
            </a:r>
            <a:r>
              <a:rPr lang="ja-JP" altLang="en-US" sz="1400" dirty="0">
                <a:solidFill>
                  <a:srgbClr val="00205B"/>
                </a:solidFill>
                <a:latin typeface="HGｺﾞｼｯｸM" panose="020B0609000000000000" pitchFamily="49" charset="-128"/>
                <a:ea typeface="HGｺﾞｼｯｸM" panose="020B0609000000000000" pitchFamily="49" charset="-128"/>
              </a:rPr>
              <a:t>●</a:t>
            </a:r>
            <a:endParaRPr kumimoji="1" lang="ja-JP" altLang="en-US" sz="1400" dirty="0">
              <a:latin typeface="HGｺﾞｼｯｸM" panose="020B0609000000000000" pitchFamily="49" charset="-128"/>
              <a:ea typeface="HGｺﾞｼｯｸM" panose="020B0609000000000000" pitchFamily="49" charset="-128"/>
            </a:endParaRPr>
          </a:p>
        </p:txBody>
      </p:sp>
      <p:pic>
        <p:nvPicPr>
          <p:cNvPr id="9" name="図 8">
            <a:extLst>
              <a:ext uri="{FF2B5EF4-FFF2-40B4-BE49-F238E27FC236}">
                <a16:creationId xmlns="" xmlns:a16="http://schemas.microsoft.com/office/drawing/2014/main" id="{32B9DC13-D5B3-486C-A5C4-890DD5EA357B}"/>
              </a:ext>
            </a:extLst>
          </p:cNvPr>
          <p:cNvPicPr>
            <a:picLocks noChangeAspect="1"/>
          </p:cNvPicPr>
          <p:nvPr/>
        </p:nvPicPr>
        <p:blipFill>
          <a:blip r:embed="rId5"/>
          <a:stretch>
            <a:fillRect/>
          </a:stretch>
        </p:blipFill>
        <p:spPr>
          <a:xfrm>
            <a:off x="6552659" y="178540"/>
            <a:ext cx="806091" cy="407417"/>
          </a:xfrm>
          <a:prstGeom prst="rect">
            <a:avLst/>
          </a:prstGeom>
        </p:spPr>
      </p:pic>
      <p:pic>
        <p:nvPicPr>
          <p:cNvPr id="21" name="図 20">
            <a:extLst>
              <a:ext uri="{FF2B5EF4-FFF2-40B4-BE49-F238E27FC236}">
                <a16:creationId xmlns="" xmlns:a16="http://schemas.microsoft.com/office/drawing/2014/main" id="{23284EE2-4D15-452E-96E5-5F36FDDBEA66}"/>
              </a:ext>
            </a:extLst>
          </p:cNvPr>
          <p:cNvPicPr>
            <a:picLocks noChangeAspect="1"/>
          </p:cNvPicPr>
          <p:nvPr/>
        </p:nvPicPr>
        <p:blipFill>
          <a:blip r:embed="rId6"/>
          <a:stretch>
            <a:fillRect/>
          </a:stretch>
        </p:blipFill>
        <p:spPr>
          <a:xfrm>
            <a:off x="6488985" y="929513"/>
            <a:ext cx="869765" cy="535065"/>
          </a:xfrm>
          <a:prstGeom prst="rect">
            <a:avLst/>
          </a:prstGeom>
        </p:spPr>
      </p:pic>
      <p:grpSp>
        <p:nvGrpSpPr>
          <p:cNvPr id="10" name="グループ化 9">
            <a:extLst>
              <a:ext uri="{FF2B5EF4-FFF2-40B4-BE49-F238E27FC236}">
                <a16:creationId xmlns="" xmlns:a16="http://schemas.microsoft.com/office/drawing/2014/main" id="{2009513C-FF7F-4D84-AC0D-AD12AB7FE1CE}"/>
              </a:ext>
            </a:extLst>
          </p:cNvPr>
          <p:cNvGrpSpPr/>
          <p:nvPr/>
        </p:nvGrpSpPr>
        <p:grpSpPr>
          <a:xfrm>
            <a:off x="5765222" y="9755049"/>
            <a:ext cx="723763" cy="551755"/>
            <a:chOff x="5769721" y="9873974"/>
            <a:chExt cx="723763" cy="551755"/>
          </a:xfrm>
        </p:grpSpPr>
        <p:sp>
          <p:nvSpPr>
            <p:cNvPr id="3" name="フローチャート: 他ページ結合子 2">
              <a:extLst>
                <a:ext uri="{FF2B5EF4-FFF2-40B4-BE49-F238E27FC236}">
                  <a16:creationId xmlns="" xmlns:a16="http://schemas.microsoft.com/office/drawing/2014/main" id="{FDC6814B-F454-4A3C-A8A0-77A10D483A2B}"/>
                </a:ext>
              </a:extLst>
            </p:cNvPr>
            <p:cNvSpPr/>
            <p:nvPr/>
          </p:nvSpPr>
          <p:spPr>
            <a:xfrm rot="16200000">
              <a:off x="5855725" y="9787970"/>
              <a:ext cx="551755" cy="723763"/>
            </a:xfrm>
            <a:prstGeom prst="flowChartOffpageConnector">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ゴシックМ"/>
              </a:endParaRPr>
            </a:p>
          </p:txBody>
        </p:sp>
        <p:sp>
          <p:nvSpPr>
            <p:cNvPr id="5" name="テキスト ボックス 4">
              <a:extLst>
                <a:ext uri="{FF2B5EF4-FFF2-40B4-BE49-F238E27FC236}">
                  <a16:creationId xmlns="" xmlns:a16="http://schemas.microsoft.com/office/drawing/2014/main" id="{243BCD68-933F-4CDB-887E-B60A1AE9586E}"/>
                </a:ext>
              </a:extLst>
            </p:cNvPr>
            <p:cNvSpPr txBox="1"/>
            <p:nvPr/>
          </p:nvSpPr>
          <p:spPr>
            <a:xfrm>
              <a:off x="5769721" y="9892322"/>
              <a:ext cx="662959" cy="507831"/>
            </a:xfrm>
            <a:prstGeom prst="rect">
              <a:avLst/>
            </a:prstGeom>
            <a:noFill/>
          </p:spPr>
          <p:txBody>
            <a:bodyPr wrap="square" rtlCol="0">
              <a:spAutoFit/>
            </a:bodyPr>
            <a:lstStyle/>
            <a:p>
              <a:pPr algn="ctr"/>
              <a:r>
                <a:rPr kumimoji="1" lang="ja-JP" altLang="en-US" sz="900" b="1" dirty="0">
                  <a:solidFill>
                    <a:schemeClr val="bg1"/>
                  </a:solidFill>
                  <a:latin typeface="HGｺﾞｼｯｸM" panose="020B0609000000000000" pitchFamily="49" charset="-128"/>
                  <a:ea typeface="HGｺﾞｼｯｸM" panose="020B0609000000000000" pitchFamily="49" charset="-128"/>
                </a:rPr>
                <a:t>イベント</a:t>
              </a:r>
              <a:endParaRPr kumimoji="1" lang="en-US" altLang="ja-JP" sz="900" b="1" dirty="0">
                <a:solidFill>
                  <a:schemeClr val="bg1"/>
                </a:solidFill>
                <a:latin typeface="HGｺﾞｼｯｸM" panose="020B0609000000000000" pitchFamily="49" charset="-128"/>
                <a:ea typeface="HGｺﾞｼｯｸM" panose="020B0609000000000000" pitchFamily="49" charset="-128"/>
              </a:endParaRPr>
            </a:p>
            <a:p>
              <a:pPr algn="ctr"/>
              <a:r>
                <a:rPr kumimoji="1" lang="ja-JP" altLang="en-US" sz="900" b="1" dirty="0">
                  <a:solidFill>
                    <a:schemeClr val="bg1"/>
                  </a:solidFill>
                  <a:latin typeface="HGｺﾞｼｯｸM" panose="020B0609000000000000" pitchFamily="49" charset="-128"/>
                  <a:ea typeface="HGｺﾞｼｯｸM" panose="020B0609000000000000" pitchFamily="49" charset="-128"/>
                </a:rPr>
                <a:t>申 込 は</a:t>
              </a:r>
              <a:endParaRPr kumimoji="1" lang="en-US" altLang="ja-JP" sz="900" b="1" dirty="0">
                <a:solidFill>
                  <a:schemeClr val="bg1"/>
                </a:solidFill>
                <a:latin typeface="HGｺﾞｼｯｸM" panose="020B0609000000000000" pitchFamily="49" charset="-128"/>
                <a:ea typeface="HGｺﾞｼｯｸM" panose="020B0609000000000000" pitchFamily="49" charset="-128"/>
              </a:endParaRPr>
            </a:p>
            <a:p>
              <a:pPr algn="ctr"/>
              <a:r>
                <a:rPr kumimoji="1" lang="ja-JP" altLang="en-US" sz="900" b="1" dirty="0">
                  <a:solidFill>
                    <a:schemeClr val="bg1"/>
                  </a:solidFill>
                  <a:latin typeface="HGｺﾞｼｯｸM" panose="020B0609000000000000" pitchFamily="49" charset="-128"/>
                  <a:ea typeface="HGｺﾞｼｯｸM" panose="020B0609000000000000" pitchFamily="49" charset="-128"/>
                </a:rPr>
                <a:t>コ チ ラ</a:t>
              </a:r>
            </a:p>
          </p:txBody>
        </p:sp>
      </p:grpSp>
      <p:pic>
        <p:nvPicPr>
          <p:cNvPr id="8" name="図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4523" y="309861"/>
            <a:ext cx="6123658" cy="1154717"/>
          </a:xfrm>
          <a:prstGeom prst="rect">
            <a:avLst/>
          </a:prstGeom>
        </p:spPr>
      </p:pic>
      <p:sp>
        <p:nvSpPr>
          <p:cNvPr id="24" name="テキスト ボックス 23">
            <a:extLst>
              <a:ext uri="{FF2B5EF4-FFF2-40B4-BE49-F238E27FC236}">
                <a16:creationId xmlns="" xmlns:a16="http://schemas.microsoft.com/office/drawing/2014/main" id="{B627CDEC-248E-4C91-B054-AEC63DCD0225}"/>
              </a:ext>
            </a:extLst>
          </p:cNvPr>
          <p:cNvSpPr txBox="1"/>
          <p:nvPr/>
        </p:nvSpPr>
        <p:spPr>
          <a:xfrm>
            <a:off x="3004634" y="5508744"/>
            <a:ext cx="4425983" cy="2354491"/>
          </a:xfrm>
          <a:prstGeom prst="rect">
            <a:avLst/>
          </a:prstGeom>
          <a:noFill/>
        </p:spPr>
        <p:txBody>
          <a:bodyPr wrap="square" rtlCol="0">
            <a:spAutoFit/>
          </a:bodyPr>
          <a:lstStyle/>
          <a:p>
            <a:r>
              <a:rPr kumimoji="1" lang="ja-JP" altLang="en-US" sz="1500" dirty="0">
                <a:solidFill>
                  <a:schemeClr val="accent4">
                    <a:lumMod val="20000"/>
                    <a:lumOff val="80000"/>
                  </a:schemeClr>
                </a:solidFill>
                <a:latin typeface="HGｺﾞｼｯｸM" panose="020B0609000000000000" pitchFamily="49" charset="-128"/>
                <a:ea typeface="HGｺﾞｼｯｸM" panose="020B0609000000000000" pitchFamily="49" charset="-128"/>
              </a:rPr>
              <a:t>会　場：</a:t>
            </a:r>
            <a:r>
              <a:rPr kumimoji="1" lang="ja-JP" altLang="en-US" sz="1500" dirty="0">
                <a:solidFill>
                  <a:schemeClr val="bg1"/>
                </a:solidFill>
                <a:latin typeface="HGｺﾞｼｯｸM" panose="020B0609000000000000" pitchFamily="49" charset="-128"/>
                <a:ea typeface="HGｺﾞｼｯｸM" panose="020B0609000000000000" pitchFamily="49" charset="-128"/>
              </a:rPr>
              <a:t>①京都リサーチパーク「イノベーション</a:t>
            </a:r>
            <a:endParaRPr kumimoji="1" lang="en-US" altLang="ja-JP" sz="1500" dirty="0" smtClean="0">
              <a:solidFill>
                <a:schemeClr val="bg1"/>
              </a:solidFill>
              <a:latin typeface="HGｺﾞｼｯｸM" panose="020B0609000000000000" pitchFamily="49" charset="-128"/>
              <a:ea typeface="HGｺﾞｼｯｸM" panose="020B0609000000000000" pitchFamily="49" charset="-128"/>
            </a:endParaRPr>
          </a:p>
          <a:p>
            <a:r>
              <a:rPr kumimoji="1" lang="ja-JP" altLang="en-US" sz="1500" dirty="0" smtClean="0">
                <a:solidFill>
                  <a:schemeClr val="bg1"/>
                </a:solidFill>
                <a:latin typeface="HGｺﾞｼｯｸM" panose="020B0609000000000000" pitchFamily="49" charset="-128"/>
                <a:ea typeface="HGｺﾞｼｯｸM" panose="020B0609000000000000" pitchFamily="49" charset="-128"/>
              </a:rPr>
              <a:t>　　　　　ルーム」</a:t>
            </a:r>
            <a:endParaRPr kumimoji="1" lang="en-US" altLang="ja-JP" sz="1500" dirty="0" smtClean="0">
              <a:solidFill>
                <a:schemeClr val="bg1"/>
              </a:solidFill>
              <a:latin typeface="HGｺﾞｼｯｸM" panose="020B0609000000000000" pitchFamily="49" charset="-128"/>
              <a:ea typeface="HGｺﾞｼｯｸM" panose="020B0609000000000000" pitchFamily="49" charset="-128"/>
            </a:endParaRPr>
          </a:p>
          <a:p>
            <a:r>
              <a:rPr kumimoji="1" lang="ja-JP" altLang="en-US" sz="1500" dirty="0">
                <a:solidFill>
                  <a:schemeClr val="bg1"/>
                </a:solidFill>
                <a:latin typeface="HGｺﾞｼｯｸM" panose="020B0609000000000000" pitchFamily="49" charset="-128"/>
                <a:ea typeface="HGｺﾞｼｯｸM" panose="020B0609000000000000" pitchFamily="49" charset="-128"/>
              </a:rPr>
              <a:t>　　　　②</a:t>
            </a:r>
            <a:r>
              <a:rPr lang="ja-JP" altLang="en-US" sz="1500" dirty="0">
                <a:solidFill>
                  <a:schemeClr val="bg1"/>
                </a:solidFill>
                <a:latin typeface="HGｺﾞｼｯｸM" panose="020B0609000000000000" pitchFamily="49" charset="-128"/>
                <a:ea typeface="HGｺﾞｼｯｸM" panose="020B0609000000000000" pitchFamily="49" charset="-128"/>
              </a:rPr>
              <a:t>オンライン（</a:t>
            </a:r>
            <a:r>
              <a:rPr lang="en-US" altLang="ja-JP" sz="1500" dirty="0">
                <a:solidFill>
                  <a:schemeClr val="bg1"/>
                </a:solidFill>
                <a:latin typeface="HGｺﾞｼｯｸM" panose="020B0609000000000000" pitchFamily="49" charset="-128"/>
                <a:ea typeface="HGｺﾞｼｯｸM" panose="020B0609000000000000" pitchFamily="49" charset="-128"/>
              </a:rPr>
              <a:t>ZOOM</a:t>
            </a:r>
            <a:r>
              <a:rPr lang="ja-JP" altLang="en-US" sz="1500" dirty="0">
                <a:solidFill>
                  <a:schemeClr val="bg1"/>
                </a:solidFill>
                <a:latin typeface="HGｺﾞｼｯｸM" panose="020B0609000000000000" pitchFamily="49" charset="-128"/>
                <a:ea typeface="HGｺﾞｼｯｸM" panose="020B0609000000000000" pitchFamily="49" charset="-128"/>
              </a:rPr>
              <a:t>）</a:t>
            </a:r>
            <a:endParaRPr lang="en-US" altLang="ja-JP" sz="1500" dirty="0">
              <a:solidFill>
                <a:schemeClr val="bg1"/>
              </a:solidFill>
              <a:latin typeface="HGｺﾞｼｯｸM" panose="020B0609000000000000" pitchFamily="49" charset="-128"/>
              <a:ea typeface="HGｺﾞｼｯｸM" panose="020B0609000000000000" pitchFamily="49" charset="-128"/>
            </a:endParaRPr>
          </a:p>
          <a:p>
            <a:r>
              <a:rPr lang="ja-JP" altLang="en-US" sz="15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a:t>
            </a:r>
            <a:r>
              <a:rPr lang="ja-JP" altLang="en-US"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①会場参加か②オンライン参加かをお選びいた</a:t>
            </a:r>
            <a:endParaRPr lang="en-US"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en-US"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だけます</a:t>
            </a:r>
            <a:r>
              <a:rPr lang="ja-JP"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a:t>
            </a:r>
            <a:endParaRPr lang="en-US" altLang="ja-JP" sz="1200" dirty="0">
              <a:solidFill>
                <a:schemeClr val="bg1"/>
              </a:solidFill>
              <a:latin typeface="HGｺﾞｼｯｸM" panose="020B0609000000000000" pitchFamily="49" charset="-128"/>
              <a:ea typeface="HGｺﾞｼｯｸM" panose="020B0609000000000000" pitchFamily="49" charset="-128"/>
            </a:endParaRPr>
          </a:p>
          <a:p>
            <a:r>
              <a:rPr kumimoji="1" lang="ja-JP" altLang="en-US" sz="1500" dirty="0">
                <a:solidFill>
                  <a:schemeClr val="accent4">
                    <a:lumMod val="20000"/>
                    <a:lumOff val="80000"/>
                  </a:schemeClr>
                </a:solidFill>
                <a:latin typeface="HGｺﾞｼｯｸM" panose="020B0609000000000000" pitchFamily="49" charset="-128"/>
                <a:ea typeface="HGｺﾞｼｯｸM" panose="020B0609000000000000" pitchFamily="49" charset="-128"/>
              </a:rPr>
              <a:t>対　象：</a:t>
            </a:r>
            <a:r>
              <a:rPr lang="ja-JP" altLang="ja-JP" sz="1500" dirty="0">
                <a:solidFill>
                  <a:schemeClr val="bg1"/>
                </a:solidFill>
                <a:latin typeface="HGｺﾞｼｯｸM" panose="020B0609000000000000" pitchFamily="49" charset="-128"/>
                <a:ea typeface="HGｺﾞｼｯｸM" panose="020B0609000000000000" pitchFamily="49" charset="-128"/>
              </a:rPr>
              <a:t>ウェルネス・モノづくり領域の</a:t>
            </a:r>
            <a:endParaRPr lang="en-US" altLang="ja-JP" sz="1500" dirty="0">
              <a:solidFill>
                <a:schemeClr val="bg1"/>
              </a:solidFill>
              <a:latin typeface="HGｺﾞｼｯｸM" panose="020B0609000000000000" pitchFamily="49" charset="-128"/>
              <a:ea typeface="HGｺﾞｼｯｸM" panose="020B0609000000000000" pitchFamily="49" charset="-128"/>
            </a:endParaRPr>
          </a:p>
          <a:p>
            <a:r>
              <a:rPr lang="ja-JP" altLang="en-US" sz="1500" dirty="0">
                <a:solidFill>
                  <a:schemeClr val="bg1"/>
                </a:solidFill>
                <a:latin typeface="HGｺﾞｼｯｸM" panose="020B0609000000000000" pitchFamily="49" charset="-128"/>
                <a:ea typeface="HGｺﾞｼｯｸM" panose="020B0609000000000000" pitchFamily="49" charset="-128"/>
              </a:rPr>
              <a:t>　　　　企</a:t>
            </a:r>
            <a:r>
              <a:rPr lang="ja-JP" altLang="ja-JP" sz="1500" dirty="0">
                <a:solidFill>
                  <a:schemeClr val="bg1"/>
                </a:solidFill>
                <a:latin typeface="HGｺﾞｼｯｸM" panose="020B0609000000000000" pitchFamily="49" charset="-128"/>
                <a:ea typeface="HGｺﾞｼｯｸM" panose="020B0609000000000000" pitchFamily="49" charset="-128"/>
              </a:rPr>
              <a:t>業や研究者の方々</a:t>
            </a:r>
            <a:endParaRPr lang="en-US" altLang="ja-JP" sz="1500" dirty="0">
              <a:solidFill>
                <a:schemeClr val="bg1"/>
              </a:solidFill>
              <a:latin typeface="HGｺﾞｼｯｸM" panose="020B0609000000000000" pitchFamily="49" charset="-128"/>
              <a:ea typeface="HGｺﾞｼｯｸM" panose="020B0609000000000000" pitchFamily="49" charset="-128"/>
            </a:endParaRPr>
          </a:p>
          <a:p>
            <a:r>
              <a:rPr kumimoji="1" lang="ja-JP" altLang="en-US" sz="1500" dirty="0">
                <a:solidFill>
                  <a:schemeClr val="accent4">
                    <a:lumMod val="20000"/>
                    <a:lumOff val="80000"/>
                  </a:schemeClr>
                </a:solidFill>
                <a:latin typeface="HGｺﾞｼｯｸM" panose="020B0609000000000000" pitchFamily="49" charset="-128"/>
                <a:ea typeface="HGｺﾞｼｯｸM" panose="020B0609000000000000" pitchFamily="49" charset="-128"/>
              </a:rPr>
              <a:t>参加費：</a:t>
            </a:r>
            <a:r>
              <a:rPr kumimoji="1" lang="ja-JP" altLang="en-US" sz="1500" dirty="0">
                <a:solidFill>
                  <a:schemeClr val="bg1"/>
                </a:solidFill>
                <a:latin typeface="HGｺﾞｼｯｸM" panose="020B0609000000000000" pitchFamily="49" charset="-128"/>
                <a:ea typeface="HGｺﾞｼｯｸM" panose="020B0609000000000000" pitchFamily="49" charset="-128"/>
              </a:rPr>
              <a:t>無料</a:t>
            </a:r>
            <a:endParaRPr kumimoji="1" lang="en-US" altLang="ja-JP" sz="1500" dirty="0">
              <a:solidFill>
                <a:schemeClr val="bg1"/>
              </a:solidFill>
              <a:latin typeface="HGｺﾞｼｯｸM" panose="020B0609000000000000" pitchFamily="49" charset="-128"/>
              <a:ea typeface="HGｺﾞｼｯｸM" panose="020B0609000000000000" pitchFamily="49" charset="-128"/>
            </a:endParaRPr>
          </a:p>
          <a:p>
            <a:r>
              <a:rPr kumimoji="1" lang="ja-JP" altLang="en-US" sz="1500" dirty="0">
                <a:solidFill>
                  <a:schemeClr val="accent4">
                    <a:lumMod val="20000"/>
                    <a:lumOff val="80000"/>
                  </a:schemeClr>
                </a:solidFill>
                <a:latin typeface="HGｺﾞｼｯｸM" panose="020B0609000000000000" pitchFamily="49" charset="-128"/>
                <a:ea typeface="HGｺﾞｼｯｸM" panose="020B0609000000000000" pitchFamily="49" charset="-128"/>
              </a:rPr>
              <a:t>定　員：</a:t>
            </a:r>
            <a:r>
              <a:rPr kumimoji="1" lang="ja-JP" altLang="en-US" sz="1500" dirty="0">
                <a:solidFill>
                  <a:schemeClr val="bg1"/>
                </a:solidFill>
                <a:latin typeface="HGｺﾞｼｯｸM" panose="020B0609000000000000" pitchFamily="49" charset="-128"/>
                <a:ea typeface="HGｺﾞｼｯｸM" panose="020B0609000000000000" pitchFamily="49" charset="-128"/>
              </a:rPr>
              <a:t>①会場参加：</a:t>
            </a:r>
            <a:r>
              <a:rPr kumimoji="1" lang="en-US" altLang="ja-JP" sz="1500" dirty="0">
                <a:solidFill>
                  <a:schemeClr val="bg1"/>
                </a:solidFill>
                <a:latin typeface="HGｺﾞｼｯｸM" panose="020B0609000000000000" pitchFamily="49" charset="-128"/>
                <a:ea typeface="HGｺﾞｼｯｸM" panose="020B0609000000000000" pitchFamily="49" charset="-128"/>
              </a:rPr>
              <a:t>5</a:t>
            </a:r>
            <a:r>
              <a:rPr kumimoji="1" lang="ja-JP" altLang="en-US" sz="1500" dirty="0">
                <a:solidFill>
                  <a:schemeClr val="bg1"/>
                </a:solidFill>
                <a:latin typeface="HGｺﾞｼｯｸM" panose="020B0609000000000000" pitchFamily="49" charset="-128"/>
                <a:ea typeface="HGｺﾞｼｯｸM" panose="020B0609000000000000" pitchFamily="49" charset="-128"/>
              </a:rPr>
              <a:t>名</a:t>
            </a:r>
            <a:endParaRPr kumimoji="1" lang="en-US" altLang="ja-JP" sz="1500" dirty="0">
              <a:solidFill>
                <a:schemeClr val="bg1"/>
              </a:solidFill>
              <a:latin typeface="HGｺﾞｼｯｸM" panose="020B0609000000000000" pitchFamily="49" charset="-128"/>
              <a:ea typeface="HGｺﾞｼｯｸM" panose="020B0609000000000000" pitchFamily="49" charset="-128"/>
            </a:endParaRPr>
          </a:p>
          <a:p>
            <a:r>
              <a:rPr kumimoji="1" lang="ja-JP" altLang="en-US" sz="1500" dirty="0">
                <a:solidFill>
                  <a:schemeClr val="bg1"/>
                </a:solidFill>
                <a:latin typeface="HGｺﾞｼｯｸM" panose="020B0609000000000000" pitchFamily="49" charset="-128"/>
                <a:ea typeface="HGｺﾞｼｯｸM" panose="020B0609000000000000" pitchFamily="49" charset="-128"/>
              </a:rPr>
              <a:t>　　　　②オンライン参加</a:t>
            </a:r>
            <a:r>
              <a:rPr kumimoji="1" lang="ja-JP" altLang="en-US" sz="1500" dirty="0" smtClean="0">
                <a:solidFill>
                  <a:schemeClr val="bg1"/>
                </a:solidFill>
                <a:latin typeface="HGｺﾞｼｯｸM" panose="020B0609000000000000" pitchFamily="49" charset="-128"/>
                <a:ea typeface="HGｺﾞｼｯｸM" panose="020B0609000000000000" pitchFamily="49" charset="-128"/>
              </a:rPr>
              <a:t>：</a:t>
            </a:r>
            <a:r>
              <a:rPr kumimoji="1" lang="en-US" altLang="ja-JP" sz="1500" dirty="0" smtClean="0">
                <a:solidFill>
                  <a:schemeClr val="bg1"/>
                </a:solidFill>
                <a:latin typeface="HGｺﾞｼｯｸM" panose="020B0609000000000000" pitchFamily="49" charset="-128"/>
                <a:ea typeface="HGｺﾞｼｯｸM" panose="020B0609000000000000" pitchFamily="49" charset="-128"/>
              </a:rPr>
              <a:t>20</a:t>
            </a:r>
            <a:r>
              <a:rPr kumimoji="1" lang="ja-JP" altLang="en-US" sz="1500" dirty="0" smtClean="0">
                <a:solidFill>
                  <a:schemeClr val="bg1"/>
                </a:solidFill>
                <a:latin typeface="HGｺﾞｼｯｸM" panose="020B0609000000000000" pitchFamily="49" charset="-128"/>
                <a:ea typeface="HGｺﾞｼｯｸM" panose="020B0609000000000000" pitchFamily="49" charset="-128"/>
              </a:rPr>
              <a:t>名</a:t>
            </a:r>
            <a:r>
              <a:rPr kumimoji="1" lang="ja-JP" altLang="en-US" sz="1500" dirty="0">
                <a:solidFill>
                  <a:schemeClr val="bg1"/>
                </a:solidFill>
                <a:latin typeface="HGｺﾞｼｯｸM" panose="020B0609000000000000" pitchFamily="49" charset="-128"/>
                <a:ea typeface="HGｺﾞｼｯｸM" panose="020B0609000000000000" pitchFamily="49" charset="-128"/>
              </a:rPr>
              <a:t>程度</a:t>
            </a:r>
          </a:p>
        </p:txBody>
      </p:sp>
      <p:sp>
        <p:nvSpPr>
          <p:cNvPr id="25" name="テキスト ボックス 24">
            <a:extLst>
              <a:ext uri="{FF2B5EF4-FFF2-40B4-BE49-F238E27FC236}">
                <a16:creationId xmlns="" xmlns:a16="http://schemas.microsoft.com/office/drawing/2014/main" id="{4EB25DCC-63CA-41BA-8028-C2608B4F068A}"/>
              </a:ext>
            </a:extLst>
          </p:cNvPr>
          <p:cNvSpPr txBox="1"/>
          <p:nvPr/>
        </p:nvSpPr>
        <p:spPr>
          <a:xfrm>
            <a:off x="3004634" y="7843736"/>
            <a:ext cx="4458387" cy="623248"/>
          </a:xfrm>
          <a:prstGeom prst="rect">
            <a:avLst/>
          </a:prstGeom>
          <a:noFill/>
          <a:ln>
            <a:noFill/>
          </a:ln>
        </p:spPr>
        <p:txBody>
          <a:bodyPr wrap="square" rtlCol="0">
            <a:spAutoFit/>
          </a:bodyPr>
          <a:lstStyle/>
          <a:p>
            <a:r>
              <a:rPr lang="ja-JP" altLang="en-US" sz="1200"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ja-JP" altLang="ja-JP" sz="1200" dirty="0">
                <a:solidFill>
                  <a:schemeClr val="accent4">
                    <a:lumMod val="20000"/>
                    <a:lumOff val="80000"/>
                  </a:schemeClr>
                </a:solidFill>
                <a:latin typeface="HGｺﾞｼｯｸM" panose="020B0609000000000000" pitchFamily="49" charset="-128"/>
                <a:ea typeface="HGｺﾞｼｯｸM" panose="020B0609000000000000" pitchFamily="49" charset="-128"/>
              </a:rPr>
              <a:t>タイムスケジュール</a:t>
            </a:r>
            <a:r>
              <a:rPr lang="ja-JP" altLang="en-US" sz="900" dirty="0">
                <a:solidFill>
                  <a:schemeClr val="bg1"/>
                </a:solidFill>
                <a:latin typeface="HGｺﾞｼｯｸM" panose="020B0609000000000000" pitchFamily="49" charset="-128"/>
                <a:ea typeface="HGｺﾞｼｯｸM" panose="020B0609000000000000" pitchFamily="49" charset="-128"/>
              </a:rPr>
              <a:t>（</a:t>
            </a:r>
            <a:r>
              <a:rPr lang="ja-JP" altLang="ja-JP" sz="900" dirty="0">
                <a:solidFill>
                  <a:schemeClr val="bg1"/>
                </a:solidFill>
                <a:latin typeface="HGｺﾞｼｯｸM" panose="020B0609000000000000" pitchFamily="49" charset="-128"/>
                <a:ea typeface="HGｺﾞｼｯｸM" panose="020B0609000000000000" pitchFamily="49" charset="-128"/>
              </a:rPr>
              <a:t>あくまで目安のため変更になることがあります</a:t>
            </a:r>
            <a:r>
              <a:rPr lang="ja-JP" altLang="en-US" sz="900" dirty="0">
                <a:solidFill>
                  <a:schemeClr val="bg1"/>
                </a:solidFill>
                <a:latin typeface="HGｺﾞｼｯｸM" panose="020B0609000000000000" pitchFamily="49" charset="-128"/>
                <a:ea typeface="HGｺﾞｼｯｸM" panose="020B0609000000000000" pitchFamily="49" charset="-128"/>
              </a:rPr>
              <a:t>。</a:t>
            </a:r>
            <a:r>
              <a:rPr lang="ja-JP" altLang="ja-JP" sz="900" dirty="0">
                <a:solidFill>
                  <a:schemeClr val="bg1"/>
                </a:solidFill>
                <a:latin typeface="HGｺﾞｼｯｸM" panose="020B0609000000000000" pitchFamily="49" charset="-128"/>
                <a:ea typeface="HGｺﾞｼｯｸM" panose="020B0609000000000000" pitchFamily="49" charset="-128"/>
              </a:rPr>
              <a:t>）</a:t>
            </a:r>
            <a:endParaRPr lang="en-US" altLang="ja-JP" sz="900" dirty="0">
              <a:solidFill>
                <a:schemeClr val="bg1"/>
              </a:solidFill>
              <a:latin typeface="HGｺﾞｼｯｸM" panose="020B0609000000000000" pitchFamily="49" charset="-128"/>
              <a:ea typeface="HGｺﾞｼｯｸM" panose="020B0609000000000000" pitchFamily="49" charset="-128"/>
            </a:endParaRPr>
          </a:p>
          <a:p>
            <a:r>
              <a:rPr lang="ja-JP" altLang="en-US" sz="1200" b="1" dirty="0">
                <a:solidFill>
                  <a:schemeClr val="bg1"/>
                </a:solidFill>
                <a:latin typeface="HGｺﾞｼｯｸM" panose="020B0609000000000000" pitchFamily="49" charset="-128"/>
                <a:ea typeface="HGｺﾞｼｯｸM" panose="020B0609000000000000" pitchFamily="49" charset="-128"/>
              </a:rPr>
              <a:t>　</a:t>
            </a:r>
            <a:r>
              <a:rPr lang="en-US" altLang="ja-JP" sz="1050" b="1" dirty="0">
                <a:solidFill>
                  <a:schemeClr val="bg1"/>
                </a:solidFill>
                <a:latin typeface="HGｺﾞｼｯｸM" panose="020B0609000000000000" pitchFamily="49" charset="-128"/>
                <a:ea typeface="HGｺﾞｼｯｸM" panose="020B0609000000000000" pitchFamily="49" charset="-128"/>
              </a:rPr>
              <a:t>16:30</a:t>
            </a:r>
            <a:r>
              <a:rPr lang="ja-JP" altLang="ja-JP" sz="1050" b="1" dirty="0">
                <a:solidFill>
                  <a:schemeClr val="bg1"/>
                </a:solidFill>
                <a:latin typeface="HGｺﾞｼｯｸM" panose="020B0609000000000000" pitchFamily="49" charset="-128"/>
                <a:ea typeface="HGｺﾞｼｯｸM" panose="020B0609000000000000" pitchFamily="49" charset="-128"/>
              </a:rPr>
              <a:t>～</a:t>
            </a:r>
            <a:r>
              <a:rPr lang="en-US" altLang="ja-JP" sz="1050" b="1" dirty="0">
                <a:solidFill>
                  <a:schemeClr val="bg1"/>
                </a:solidFill>
                <a:latin typeface="HGｺﾞｼｯｸM" panose="020B0609000000000000" pitchFamily="49" charset="-128"/>
                <a:ea typeface="HGｺﾞｼｯｸM" panose="020B0609000000000000" pitchFamily="49" charset="-128"/>
              </a:rPr>
              <a:t>17:00</a:t>
            </a:r>
            <a:r>
              <a:rPr lang="ja-JP" altLang="ja-JP" sz="1050" b="1" dirty="0">
                <a:solidFill>
                  <a:schemeClr val="bg1"/>
                </a:solidFill>
                <a:latin typeface="HGｺﾞｼｯｸM" panose="020B0609000000000000" pitchFamily="49" charset="-128"/>
                <a:ea typeface="HGｺﾞｼｯｸM" panose="020B0609000000000000" pitchFamily="49" charset="-128"/>
              </a:rPr>
              <a:t>　</a:t>
            </a:r>
            <a:r>
              <a:rPr lang="ja-JP" altLang="en-US" sz="1050" b="1" dirty="0" smtClean="0">
                <a:solidFill>
                  <a:schemeClr val="bg1"/>
                </a:solidFill>
                <a:latin typeface="HGｺﾞｼｯｸM" panose="020B0609000000000000" pitchFamily="49" charset="-128"/>
                <a:ea typeface="HGｺﾞｼｯｸM" panose="020B0609000000000000" pitchFamily="49" charset="-128"/>
              </a:rPr>
              <a:t>岡橋</a:t>
            </a:r>
            <a:r>
              <a:rPr lang="ja-JP" altLang="ja-JP" sz="1050" b="1" dirty="0" smtClean="0">
                <a:solidFill>
                  <a:schemeClr val="bg1"/>
                </a:solidFill>
                <a:latin typeface="HGｺﾞｼｯｸM" panose="020B0609000000000000" pitchFamily="49" charset="-128"/>
                <a:ea typeface="HGｺﾞｼｯｸM" panose="020B0609000000000000" pitchFamily="49" charset="-128"/>
              </a:rPr>
              <a:t>先生</a:t>
            </a:r>
            <a:r>
              <a:rPr lang="ja-JP" altLang="ja-JP" sz="1050" b="1" dirty="0">
                <a:solidFill>
                  <a:schemeClr val="bg1"/>
                </a:solidFill>
                <a:latin typeface="HGｺﾞｼｯｸM" panose="020B0609000000000000" pitchFamily="49" charset="-128"/>
                <a:ea typeface="HGｺﾞｼｯｸM" panose="020B0609000000000000" pitchFamily="49" charset="-128"/>
              </a:rPr>
              <a:t>のライトニングトーク</a:t>
            </a:r>
          </a:p>
          <a:p>
            <a:r>
              <a:rPr lang="ja-JP" altLang="en-US" sz="1050" b="1" dirty="0">
                <a:solidFill>
                  <a:schemeClr val="bg1"/>
                </a:solidFill>
                <a:latin typeface="HGｺﾞｼｯｸM" panose="020B0609000000000000" pitchFamily="49" charset="-128"/>
                <a:ea typeface="HGｺﾞｼｯｸM" panose="020B0609000000000000" pitchFamily="49" charset="-128"/>
              </a:rPr>
              <a:t>　</a:t>
            </a:r>
            <a:r>
              <a:rPr lang="en-US" altLang="ja-JP" sz="1050" b="1" dirty="0">
                <a:solidFill>
                  <a:schemeClr val="bg1"/>
                </a:solidFill>
                <a:latin typeface="HGｺﾞｼｯｸM" panose="020B0609000000000000" pitchFamily="49" charset="-128"/>
                <a:ea typeface="HGｺﾞｼｯｸM" panose="020B0609000000000000" pitchFamily="49" charset="-128"/>
              </a:rPr>
              <a:t>17:00</a:t>
            </a:r>
            <a:r>
              <a:rPr lang="ja-JP" altLang="ja-JP" sz="1050" b="1" dirty="0">
                <a:solidFill>
                  <a:schemeClr val="bg1"/>
                </a:solidFill>
                <a:latin typeface="HGｺﾞｼｯｸM" panose="020B0609000000000000" pitchFamily="49" charset="-128"/>
                <a:ea typeface="HGｺﾞｼｯｸM" panose="020B0609000000000000" pitchFamily="49" charset="-128"/>
              </a:rPr>
              <a:t>～</a:t>
            </a:r>
            <a:r>
              <a:rPr lang="en-US" altLang="ja-JP" sz="1050" b="1" dirty="0">
                <a:solidFill>
                  <a:schemeClr val="bg1"/>
                </a:solidFill>
                <a:latin typeface="HGｺﾞｼｯｸM" panose="020B0609000000000000" pitchFamily="49" charset="-128"/>
                <a:ea typeface="HGｺﾞｼｯｸM" panose="020B0609000000000000" pitchFamily="49" charset="-128"/>
              </a:rPr>
              <a:t>17:30</a:t>
            </a:r>
            <a:r>
              <a:rPr lang="ja-JP" altLang="ja-JP" sz="1050" b="1" dirty="0">
                <a:solidFill>
                  <a:schemeClr val="bg1"/>
                </a:solidFill>
                <a:latin typeface="HGｺﾞｼｯｸM" panose="020B0609000000000000" pitchFamily="49" charset="-128"/>
                <a:ea typeface="HGｺﾞｼｯｸM" panose="020B0609000000000000" pitchFamily="49" charset="-128"/>
              </a:rPr>
              <a:t>　ディスカッション</a:t>
            </a:r>
          </a:p>
        </p:txBody>
      </p:sp>
      <p:sp>
        <p:nvSpPr>
          <p:cNvPr id="26" name="テキスト ボックス 25">
            <a:extLst>
              <a:ext uri="{FF2B5EF4-FFF2-40B4-BE49-F238E27FC236}">
                <a16:creationId xmlns="" xmlns:a16="http://schemas.microsoft.com/office/drawing/2014/main" id="{F3C06EB9-CEA0-44C4-AEB0-520A714F2675}"/>
              </a:ext>
            </a:extLst>
          </p:cNvPr>
          <p:cNvSpPr txBox="1"/>
          <p:nvPr/>
        </p:nvSpPr>
        <p:spPr>
          <a:xfrm>
            <a:off x="1" y="2186755"/>
            <a:ext cx="7558286" cy="1169551"/>
          </a:xfrm>
          <a:prstGeom prst="rect">
            <a:avLst/>
          </a:prstGeom>
          <a:noFill/>
          <a:ln>
            <a:noFill/>
          </a:ln>
        </p:spPr>
        <p:txBody>
          <a:bodyPr wrap="square" rtlCol="0">
            <a:spAutoFit/>
          </a:bodyPr>
          <a:lstStyle/>
          <a:p>
            <a:r>
              <a:rPr kumimoji="1" lang="ja-JP" altLang="en-US" sz="3500" b="1" dirty="0">
                <a:effectLst/>
                <a:latin typeface="HGｺﾞｼｯｸM" panose="020B0609000000000000" pitchFamily="49" charset="-128"/>
                <a:ea typeface="HGｺﾞｼｯｸM" panose="020B0609000000000000" pitchFamily="49" charset="-128"/>
                <a:cs typeface="Times New Roman" panose="02020603050405020304" pitchFamily="18" charset="0"/>
              </a:rPr>
              <a:t>第</a:t>
            </a:r>
            <a:r>
              <a:rPr kumimoji="1" lang="en-US" altLang="ja-JP" sz="3500" b="1" dirty="0">
                <a:effectLst/>
                <a:latin typeface="HGｺﾞｼｯｸM" panose="020B0609000000000000" pitchFamily="49" charset="-128"/>
                <a:ea typeface="HGｺﾞｼｯｸM" panose="020B0609000000000000" pitchFamily="49" charset="-128"/>
                <a:cs typeface="Times New Roman" panose="02020603050405020304" pitchFamily="18" charset="0"/>
              </a:rPr>
              <a:t>17</a:t>
            </a:r>
            <a:r>
              <a:rPr kumimoji="1" lang="ja-JP" altLang="en-US" sz="3500" b="1" dirty="0">
                <a:effectLst/>
                <a:latin typeface="HGｺﾞｼｯｸM" panose="020B0609000000000000" pitchFamily="49" charset="-128"/>
                <a:ea typeface="HGｺﾞｼｯｸM" panose="020B0609000000000000" pitchFamily="49" charset="-128"/>
                <a:cs typeface="Times New Roman" panose="02020603050405020304" pitchFamily="18" charset="0"/>
              </a:rPr>
              <a:t>回</a:t>
            </a:r>
            <a:r>
              <a:rPr kumimoji="1" lang="ja-JP" altLang="en-US" sz="3500" b="1" dirty="0">
                <a:latin typeface="HGｺﾞｼｯｸM" panose="020B0609000000000000" pitchFamily="49" charset="-128"/>
                <a:ea typeface="HGｺﾞｼｯｸM" panose="020B0609000000000000" pitchFamily="49" charset="-128"/>
                <a:cs typeface="Times New Roman" panose="02020603050405020304" pitchFamily="18" charset="0"/>
              </a:rPr>
              <a:t>「テクノロジーと</a:t>
            </a:r>
            <a:endParaRPr kumimoji="1" lang="en-US" altLang="ja-JP" sz="3500" b="1" dirty="0">
              <a:latin typeface="HGｺﾞｼｯｸM" panose="020B0609000000000000" pitchFamily="49" charset="-128"/>
              <a:ea typeface="HGｺﾞｼｯｸM" panose="020B0609000000000000" pitchFamily="49" charset="-128"/>
              <a:cs typeface="Times New Roman" panose="02020603050405020304" pitchFamily="18" charset="0"/>
            </a:endParaRPr>
          </a:p>
          <a:p>
            <a:r>
              <a:rPr kumimoji="1" lang="ja-JP" altLang="en-US" sz="3500" b="1" dirty="0">
                <a:latin typeface="HGｺﾞｼｯｸM" panose="020B0609000000000000" pitchFamily="49" charset="-128"/>
                <a:ea typeface="HGｺﾞｼｯｸM" panose="020B0609000000000000" pitchFamily="49" charset="-128"/>
                <a:cs typeface="Times New Roman" panose="02020603050405020304" pitchFamily="18" charset="0"/>
              </a:rPr>
              <a:t>　　　　 生活リハビリテーション</a:t>
            </a:r>
            <a:r>
              <a:rPr lang="ja-JP" altLang="en-US" sz="3500" b="1" kern="100" dirty="0">
                <a:effectLst/>
                <a:latin typeface="HGｺﾞｼｯｸM" panose="020B0609000000000000" pitchFamily="49" charset="-128"/>
                <a:ea typeface="HGｺﾞｼｯｸM" panose="020B0609000000000000" pitchFamily="49" charset="-128"/>
                <a:cs typeface="Courier New" panose="02070309020205020404" pitchFamily="49" charset="0"/>
              </a:rPr>
              <a:t>」</a:t>
            </a:r>
            <a:endParaRPr kumimoji="1" lang="ja-JP" altLang="en-US" sz="3500" b="1" dirty="0">
              <a:latin typeface="HGｺﾞｼｯｸM" panose="020B0609000000000000" pitchFamily="49" charset="-128"/>
              <a:ea typeface="HGｺﾞｼｯｸM" panose="020B0609000000000000" pitchFamily="49" charset="-128"/>
            </a:endParaRPr>
          </a:p>
        </p:txBody>
      </p:sp>
      <p:sp>
        <p:nvSpPr>
          <p:cNvPr id="27" name="テキスト ボックス 26">
            <a:extLst>
              <a:ext uri="{FF2B5EF4-FFF2-40B4-BE49-F238E27FC236}">
                <a16:creationId xmlns="" xmlns:a16="http://schemas.microsoft.com/office/drawing/2014/main" id="{4D740134-5AD1-4E01-B72D-9EE8120DCEC8}"/>
              </a:ext>
            </a:extLst>
          </p:cNvPr>
          <p:cNvSpPr txBox="1"/>
          <p:nvPr/>
        </p:nvSpPr>
        <p:spPr>
          <a:xfrm>
            <a:off x="510234" y="4935432"/>
            <a:ext cx="6844845" cy="615553"/>
          </a:xfrm>
          <a:prstGeom prst="rect">
            <a:avLst/>
          </a:prstGeom>
          <a:noFill/>
          <a:ln>
            <a:noFill/>
          </a:ln>
        </p:spPr>
        <p:txBody>
          <a:bodyPr wrap="square" rtlCol="0">
            <a:spAutoFit/>
          </a:bodyPr>
          <a:lstStyle/>
          <a:p>
            <a:r>
              <a:rPr lang="en-US" altLang="ja-JP" sz="3400" b="1" dirty="0">
                <a:solidFill>
                  <a:schemeClr val="accent4">
                    <a:lumMod val="20000"/>
                    <a:lumOff val="80000"/>
                  </a:schemeClr>
                </a:solidFill>
                <a:latin typeface="HGｺﾞｼｯｸM" panose="020B0609000000000000" pitchFamily="49" charset="-128"/>
                <a:ea typeface="HGｺﾞｼｯｸM" panose="020B0609000000000000" pitchFamily="49" charset="-128"/>
              </a:rPr>
              <a:t>2022</a:t>
            </a:r>
            <a:r>
              <a:rPr lang="ja-JP" altLang="en-US" sz="2800" b="1" dirty="0">
                <a:solidFill>
                  <a:schemeClr val="accent4">
                    <a:lumMod val="20000"/>
                    <a:lumOff val="80000"/>
                  </a:schemeClr>
                </a:solidFill>
                <a:latin typeface="HGｺﾞｼｯｸM" panose="020B0609000000000000" pitchFamily="49" charset="-128"/>
                <a:ea typeface="HGｺﾞｼｯｸM" panose="020B0609000000000000" pitchFamily="49" charset="-128"/>
              </a:rPr>
              <a:t>月</a:t>
            </a:r>
            <a:r>
              <a:rPr lang="en-US" altLang="ja-JP" sz="3400" b="1" dirty="0">
                <a:solidFill>
                  <a:schemeClr val="accent4">
                    <a:lumMod val="20000"/>
                    <a:lumOff val="80000"/>
                  </a:schemeClr>
                </a:solidFill>
                <a:latin typeface="HGｺﾞｼｯｸM" panose="020B0609000000000000" pitchFamily="49" charset="-128"/>
                <a:ea typeface="HGｺﾞｼｯｸM" panose="020B0609000000000000" pitchFamily="49" charset="-128"/>
              </a:rPr>
              <a:t>1</a:t>
            </a:r>
            <a:r>
              <a:rPr lang="ja-JP" altLang="en-US" sz="2800" b="1" dirty="0">
                <a:solidFill>
                  <a:schemeClr val="accent4">
                    <a:lumMod val="20000"/>
                    <a:lumOff val="80000"/>
                  </a:schemeClr>
                </a:solidFill>
                <a:latin typeface="HGｺﾞｼｯｸM" panose="020B0609000000000000" pitchFamily="49" charset="-128"/>
                <a:ea typeface="HGｺﾞｼｯｸM" panose="020B0609000000000000" pitchFamily="49" charset="-128"/>
              </a:rPr>
              <a:t>月</a:t>
            </a:r>
            <a:r>
              <a:rPr lang="en-US" altLang="ja-JP" sz="3400" b="1" dirty="0">
                <a:solidFill>
                  <a:schemeClr val="accent4">
                    <a:lumMod val="20000"/>
                    <a:lumOff val="80000"/>
                  </a:schemeClr>
                </a:solidFill>
                <a:latin typeface="HGｺﾞｼｯｸM" panose="020B0609000000000000" pitchFamily="49" charset="-128"/>
                <a:ea typeface="HGｺﾞｼｯｸM" panose="020B0609000000000000" pitchFamily="49" charset="-128"/>
              </a:rPr>
              <a:t>18</a:t>
            </a:r>
            <a:r>
              <a:rPr lang="ja-JP" altLang="ja-JP" sz="28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ja-JP" altLang="en-US" sz="2800" b="1" dirty="0">
                <a:solidFill>
                  <a:schemeClr val="accent4">
                    <a:lumMod val="20000"/>
                    <a:lumOff val="80000"/>
                  </a:schemeClr>
                </a:solidFill>
                <a:latin typeface="HGｺﾞｼｯｸM" panose="020B0609000000000000" pitchFamily="49" charset="-128"/>
                <a:ea typeface="HGｺﾞｼｯｸM" panose="020B0609000000000000" pitchFamily="49" charset="-128"/>
              </a:rPr>
              <a:t>火</a:t>
            </a:r>
            <a:r>
              <a:rPr lang="ja-JP" altLang="ja-JP" sz="28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en-US" altLang="ja-JP" sz="3400" b="1" dirty="0">
                <a:solidFill>
                  <a:schemeClr val="accent4">
                    <a:lumMod val="20000"/>
                    <a:lumOff val="80000"/>
                  </a:schemeClr>
                </a:solidFill>
                <a:latin typeface="HGｺﾞｼｯｸM" panose="020B0609000000000000" pitchFamily="49" charset="-128"/>
                <a:ea typeface="HGｺﾞｼｯｸM" panose="020B0609000000000000" pitchFamily="49" charset="-128"/>
              </a:rPr>
              <a:t>16:30</a:t>
            </a:r>
            <a:r>
              <a:rPr lang="ja-JP" altLang="en-US" sz="34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en-US" altLang="ja-JP" sz="3400" b="1" dirty="0">
                <a:solidFill>
                  <a:schemeClr val="accent4">
                    <a:lumMod val="20000"/>
                    <a:lumOff val="80000"/>
                  </a:schemeClr>
                </a:solidFill>
                <a:latin typeface="HGｺﾞｼｯｸM" panose="020B0609000000000000" pitchFamily="49" charset="-128"/>
                <a:ea typeface="HGｺﾞｼｯｸM" panose="020B0609000000000000" pitchFamily="49" charset="-128"/>
              </a:rPr>
              <a:t>17:30</a:t>
            </a:r>
          </a:p>
        </p:txBody>
      </p:sp>
      <p:pic>
        <p:nvPicPr>
          <p:cNvPr id="11" name="図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531306" y="9571441"/>
            <a:ext cx="920517" cy="920517"/>
          </a:xfrm>
          <a:prstGeom prst="rect">
            <a:avLst/>
          </a:prstGeom>
        </p:spPr>
      </p:pic>
    </p:spTree>
    <p:extLst>
      <p:ext uri="{BB962C8B-B14F-4D97-AF65-F5344CB8AC3E}">
        <p14:creationId xmlns:p14="http://schemas.microsoft.com/office/powerpoint/2010/main" val="2215643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FCF84176-01E9-41BC-A244-07344EEA227C}"/>
              </a:ext>
            </a:extLst>
          </p:cNvPr>
          <p:cNvSpPr>
            <a:spLocks noGrp="1"/>
          </p:cNvSpPr>
          <p:nvPr>
            <p:ph type="title"/>
          </p:nvPr>
        </p:nvSpPr>
        <p:spPr/>
        <p:txBody>
          <a:bodyPr/>
          <a:lstStyle/>
          <a:p>
            <a:endParaRPr kumimoji="1" lang="ja-JP" altLang="en-US" dirty="0"/>
          </a:p>
        </p:txBody>
      </p:sp>
      <p:sp>
        <p:nvSpPr>
          <p:cNvPr id="5" name="正方形/長方形 4">
            <a:extLst>
              <a:ext uri="{FF2B5EF4-FFF2-40B4-BE49-F238E27FC236}">
                <a16:creationId xmlns="" xmlns:a16="http://schemas.microsoft.com/office/drawing/2014/main" id="{E97A0F9B-853E-471D-98B2-9254932B48BE}"/>
              </a:ext>
            </a:extLst>
          </p:cNvPr>
          <p:cNvSpPr/>
          <p:nvPr/>
        </p:nvSpPr>
        <p:spPr>
          <a:xfrm>
            <a:off x="0" y="-25401"/>
            <a:ext cx="7559676" cy="10717213"/>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a:extLst>
              <a:ext uri="{FF2B5EF4-FFF2-40B4-BE49-F238E27FC236}">
                <a16:creationId xmlns="" xmlns:a16="http://schemas.microsoft.com/office/drawing/2014/main" id="{FFB6A649-24C4-4572-A4CD-EF0C06837C16}"/>
              </a:ext>
            </a:extLst>
          </p:cNvPr>
          <p:cNvSpPr txBox="1"/>
          <p:nvPr/>
        </p:nvSpPr>
        <p:spPr>
          <a:xfrm>
            <a:off x="251331" y="1704311"/>
            <a:ext cx="7273093" cy="2215991"/>
          </a:xfrm>
          <a:prstGeom prst="rect">
            <a:avLst/>
          </a:prstGeom>
          <a:noFill/>
          <a:ln>
            <a:noFill/>
          </a:ln>
        </p:spPr>
        <p:txBody>
          <a:bodyPr wrap="square" rtlCol="0">
            <a:spAutoFit/>
          </a:bodyPr>
          <a:lstStyle/>
          <a:p>
            <a:r>
              <a:rPr lang="ja-JP" altLang="ja-JP" sz="1400" dirty="0">
                <a:solidFill>
                  <a:schemeClr val="bg1"/>
                </a:solidFill>
                <a:latin typeface="HGｺﾞｼｯｸM" panose="020B0609000000000000" pitchFamily="49" charset="-128"/>
                <a:ea typeface="HGｺﾞｼｯｸM" panose="020B0609000000000000" pitchFamily="49" charset="-128"/>
              </a:rPr>
              <a:t>略歴</a:t>
            </a:r>
            <a:r>
              <a:rPr lang="ja-JP" altLang="en-US" sz="1400" dirty="0">
                <a:solidFill>
                  <a:schemeClr val="bg1"/>
                </a:solidFill>
                <a:latin typeface="HGｺﾞｼｯｸM" panose="020B0609000000000000" pitchFamily="49" charset="-128"/>
                <a:ea typeface="HGｺﾞｼｯｸM" panose="020B0609000000000000" pitchFamily="49" charset="-128"/>
              </a:rPr>
              <a:t>：</a:t>
            </a:r>
            <a:endParaRPr lang="en-US" altLang="ja-JP" sz="1400" dirty="0">
              <a:solidFill>
                <a:schemeClr val="bg1"/>
              </a:solidFill>
              <a:latin typeface="HGｺﾞｼｯｸM" panose="020B0609000000000000" pitchFamily="49" charset="-128"/>
              <a:ea typeface="HGｺﾞｼｯｸM" panose="020B0609000000000000" pitchFamily="49" charset="-128"/>
            </a:endParaRPr>
          </a:p>
          <a:p>
            <a:r>
              <a:rPr lang="en-US" altLang="ja-JP" sz="1400" dirty="0">
                <a:solidFill>
                  <a:schemeClr val="bg1"/>
                </a:solidFill>
                <a:latin typeface="HGｺﾞｼｯｸM" panose="020B0609000000000000" pitchFamily="49" charset="-128"/>
                <a:ea typeface="HGｺﾞｼｯｸM" panose="020B0609000000000000" pitchFamily="49" charset="-128"/>
              </a:rPr>
              <a:t>2004</a:t>
            </a:r>
            <a:r>
              <a:rPr lang="ja-JP" altLang="en-US" sz="1400" dirty="0">
                <a:solidFill>
                  <a:schemeClr val="bg1"/>
                </a:solidFill>
                <a:latin typeface="HGｺﾞｼｯｸM" panose="020B0609000000000000" pitchFamily="49" charset="-128"/>
                <a:ea typeface="HGｺﾞｼｯｸM" panose="020B0609000000000000" pitchFamily="49" charset="-128"/>
              </a:rPr>
              <a:t>年</a:t>
            </a:r>
            <a:r>
              <a:rPr lang="en-US" altLang="ja-JP" sz="1400" dirty="0">
                <a:solidFill>
                  <a:schemeClr val="bg1"/>
                </a:solidFill>
                <a:latin typeface="HGｺﾞｼｯｸM" panose="020B0609000000000000" pitchFamily="49" charset="-128"/>
                <a:ea typeface="HGｺﾞｼｯｸM" panose="020B0609000000000000" pitchFamily="49" charset="-128"/>
              </a:rPr>
              <a:t>3</a:t>
            </a:r>
            <a:r>
              <a:rPr lang="ja-JP" altLang="en-US" sz="1400" dirty="0">
                <a:solidFill>
                  <a:schemeClr val="bg1"/>
                </a:solidFill>
                <a:latin typeface="HGｺﾞｼｯｸM" panose="020B0609000000000000" pitchFamily="49" charset="-128"/>
                <a:ea typeface="HGｺﾞｼｯｸM" panose="020B0609000000000000" pitchFamily="49" charset="-128"/>
              </a:rPr>
              <a:t>月　金沢大学医学部保健学科 卒業</a:t>
            </a:r>
            <a:endParaRPr lang="en-US" altLang="ja-JP" sz="1400" dirty="0">
              <a:solidFill>
                <a:schemeClr val="bg1"/>
              </a:solidFill>
              <a:latin typeface="HGｺﾞｼｯｸM" panose="020B0609000000000000" pitchFamily="49" charset="-128"/>
              <a:ea typeface="HGｺﾞｼｯｸM" panose="020B0609000000000000" pitchFamily="49" charset="-128"/>
            </a:endParaRPr>
          </a:p>
          <a:p>
            <a:r>
              <a:rPr lang="en-US" altLang="ja-JP" sz="1400" dirty="0">
                <a:solidFill>
                  <a:schemeClr val="bg1"/>
                </a:solidFill>
                <a:latin typeface="HGｺﾞｼｯｸM" panose="020B0609000000000000" pitchFamily="49" charset="-128"/>
                <a:ea typeface="HGｺﾞｼｯｸM" panose="020B0609000000000000" pitchFamily="49" charset="-128"/>
              </a:rPr>
              <a:t>2004</a:t>
            </a:r>
            <a:r>
              <a:rPr lang="ja-JP" altLang="en-US" sz="1400" dirty="0">
                <a:solidFill>
                  <a:schemeClr val="bg1"/>
                </a:solidFill>
                <a:latin typeface="HGｺﾞｼｯｸM" panose="020B0609000000000000" pitchFamily="49" charset="-128"/>
                <a:ea typeface="HGｺﾞｼｯｸM" panose="020B0609000000000000" pitchFamily="49" charset="-128"/>
              </a:rPr>
              <a:t>年</a:t>
            </a:r>
            <a:r>
              <a:rPr lang="en-US" altLang="ja-JP" sz="1400" dirty="0">
                <a:solidFill>
                  <a:schemeClr val="bg1"/>
                </a:solidFill>
                <a:latin typeface="HGｺﾞｼｯｸM" panose="020B0609000000000000" pitchFamily="49" charset="-128"/>
                <a:ea typeface="HGｺﾞｼｯｸM" panose="020B0609000000000000" pitchFamily="49" charset="-128"/>
              </a:rPr>
              <a:t>4</a:t>
            </a:r>
            <a:r>
              <a:rPr lang="ja-JP" altLang="en-US" sz="1400" dirty="0">
                <a:solidFill>
                  <a:schemeClr val="bg1"/>
                </a:solidFill>
                <a:latin typeface="HGｺﾞｼｯｸM" panose="020B0609000000000000" pitchFamily="49" charset="-128"/>
                <a:ea typeface="HGｺﾞｼｯｸM" panose="020B0609000000000000" pitchFamily="49" charset="-128"/>
              </a:rPr>
              <a:t>月　奈良県総合リハビリテーションセンター　作業療法士</a:t>
            </a:r>
            <a:endParaRPr lang="en-US" altLang="ja-JP" sz="1400" dirty="0">
              <a:solidFill>
                <a:schemeClr val="bg1"/>
              </a:solidFill>
              <a:latin typeface="HGｺﾞｼｯｸM" panose="020B0609000000000000" pitchFamily="49" charset="-128"/>
              <a:ea typeface="HGｺﾞｼｯｸM" panose="020B0609000000000000" pitchFamily="49" charset="-128"/>
            </a:endParaRPr>
          </a:p>
          <a:p>
            <a:r>
              <a:rPr lang="en-US" altLang="ja-JP" sz="1400" dirty="0">
                <a:solidFill>
                  <a:schemeClr val="bg1"/>
                </a:solidFill>
                <a:latin typeface="HGｺﾞｼｯｸM" panose="020B0609000000000000" pitchFamily="49" charset="-128"/>
                <a:ea typeface="HGｺﾞｼｯｸM" panose="020B0609000000000000" pitchFamily="49" charset="-128"/>
              </a:rPr>
              <a:t>2010</a:t>
            </a:r>
            <a:r>
              <a:rPr lang="ja-JP" altLang="en-US" sz="1400" dirty="0">
                <a:solidFill>
                  <a:schemeClr val="bg1"/>
                </a:solidFill>
                <a:latin typeface="HGｺﾞｼｯｸM" panose="020B0609000000000000" pitchFamily="49" charset="-128"/>
                <a:ea typeface="HGｺﾞｼｯｸM" panose="020B0609000000000000" pitchFamily="49" charset="-128"/>
              </a:rPr>
              <a:t>年</a:t>
            </a:r>
            <a:r>
              <a:rPr lang="en-US" altLang="ja-JP" sz="1400" dirty="0">
                <a:solidFill>
                  <a:schemeClr val="bg1"/>
                </a:solidFill>
                <a:latin typeface="HGｺﾞｼｯｸM" panose="020B0609000000000000" pitchFamily="49" charset="-128"/>
                <a:ea typeface="HGｺﾞｼｯｸM" panose="020B0609000000000000" pitchFamily="49" charset="-128"/>
              </a:rPr>
              <a:t>3</a:t>
            </a:r>
            <a:r>
              <a:rPr lang="ja-JP" altLang="en-US" sz="1400" dirty="0">
                <a:solidFill>
                  <a:schemeClr val="bg1"/>
                </a:solidFill>
                <a:latin typeface="HGｺﾞｼｯｸM" panose="020B0609000000000000" pitchFamily="49" charset="-128"/>
                <a:ea typeface="HGｺﾞｼｯｸM" panose="020B0609000000000000" pitchFamily="49" charset="-128"/>
              </a:rPr>
              <a:t>月　神戸大学大学院医学研究科 博士前期課程修了　修士（保健学）</a:t>
            </a:r>
            <a:endParaRPr lang="en-US" altLang="ja-JP" sz="1400" dirty="0">
              <a:solidFill>
                <a:schemeClr val="bg1"/>
              </a:solidFill>
              <a:latin typeface="HGｺﾞｼｯｸM" panose="020B0609000000000000" pitchFamily="49" charset="-128"/>
              <a:ea typeface="HGｺﾞｼｯｸM" panose="020B0609000000000000" pitchFamily="49" charset="-128"/>
            </a:endParaRPr>
          </a:p>
          <a:p>
            <a:r>
              <a:rPr lang="en-US" altLang="ja-JP" sz="1400" dirty="0">
                <a:solidFill>
                  <a:schemeClr val="bg1"/>
                </a:solidFill>
                <a:latin typeface="HGｺﾞｼｯｸM" panose="020B0609000000000000" pitchFamily="49" charset="-128"/>
                <a:ea typeface="HGｺﾞｼｯｸM" panose="020B0609000000000000" pitchFamily="49" charset="-128"/>
              </a:rPr>
              <a:t>2011</a:t>
            </a:r>
            <a:r>
              <a:rPr lang="ja-JP" altLang="en-US" sz="1400" dirty="0">
                <a:solidFill>
                  <a:schemeClr val="bg1"/>
                </a:solidFill>
                <a:latin typeface="HGｺﾞｼｯｸM" panose="020B0609000000000000" pitchFamily="49" charset="-128"/>
                <a:ea typeface="HGｺﾞｼｯｸM" panose="020B0609000000000000" pitchFamily="49" charset="-128"/>
              </a:rPr>
              <a:t>年</a:t>
            </a:r>
            <a:r>
              <a:rPr lang="en-US" altLang="ja-JP" sz="1400" dirty="0">
                <a:solidFill>
                  <a:schemeClr val="bg1"/>
                </a:solidFill>
                <a:latin typeface="HGｺﾞｼｯｸM" panose="020B0609000000000000" pitchFamily="49" charset="-128"/>
                <a:ea typeface="HGｺﾞｼｯｸM" panose="020B0609000000000000" pitchFamily="49" charset="-128"/>
              </a:rPr>
              <a:t>4</a:t>
            </a:r>
            <a:r>
              <a:rPr lang="ja-JP" altLang="en-US" sz="1400" dirty="0">
                <a:solidFill>
                  <a:schemeClr val="bg1"/>
                </a:solidFill>
                <a:latin typeface="HGｺﾞｼｯｸM" panose="020B0609000000000000" pitchFamily="49" charset="-128"/>
                <a:ea typeface="HGｺﾞｼｯｸM" panose="020B0609000000000000" pitchFamily="49" charset="-128"/>
              </a:rPr>
              <a:t>月  名古屋大学医学部保健学科 作業療法学専攻　助教</a:t>
            </a:r>
            <a:endParaRPr lang="en-US" altLang="ja-JP" sz="1400" dirty="0">
              <a:solidFill>
                <a:schemeClr val="bg1"/>
              </a:solidFill>
              <a:latin typeface="HGｺﾞｼｯｸM" panose="020B0609000000000000" pitchFamily="49" charset="-128"/>
              <a:ea typeface="HGｺﾞｼｯｸM" panose="020B0609000000000000" pitchFamily="49" charset="-128"/>
            </a:endParaRPr>
          </a:p>
          <a:p>
            <a:r>
              <a:rPr lang="en-US" altLang="ja-JP" sz="1400" dirty="0">
                <a:solidFill>
                  <a:schemeClr val="bg1"/>
                </a:solidFill>
                <a:latin typeface="HGｺﾞｼｯｸM" panose="020B0609000000000000" pitchFamily="49" charset="-128"/>
                <a:ea typeface="HGｺﾞｼｯｸM" panose="020B0609000000000000" pitchFamily="49" charset="-128"/>
              </a:rPr>
              <a:t>2012</a:t>
            </a:r>
            <a:r>
              <a:rPr lang="ja-JP" altLang="en-US" sz="1400" dirty="0">
                <a:solidFill>
                  <a:schemeClr val="bg1"/>
                </a:solidFill>
                <a:latin typeface="HGｺﾞｼｯｸM" panose="020B0609000000000000" pitchFamily="49" charset="-128"/>
                <a:ea typeface="HGｺﾞｼｯｸM" panose="020B0609000000000000" pitchFamily="49" charset="-128"/>
              </a:rPr>
              <a:t>年</a:t>
            </a:r>
            <a:r>
              <a:rPr lang="en-US" altLang="ja-JP" sz="1400" dirty="0">
                <a:solidFill>
                  <a:schemeClr val="bg1"/>
                </a:solidFill>
                <a:latin typeface="HGｺﾞｼｯｸM" panose="020B0609000000000000" pitchFamily="49" charset="-128"/>
                <a:ea typeface="HGｺﾞｼｯｸM" panose="020B0609000000000000" pitchFamily="49" charset="-128"/>
              </a:rPr>
              <a:t>2</a:t>
            </a:r>
            <a:r>
              <a:rPr lang="ja-JP" altLang="en-US" sz="1400" dirty="0">
                <a:solidFill>
                  <a:schemeClr val="bg1"/>
                </a:solidFill>
                <a:latin typeface="HGｺﾞｼｯｸM" panose="020B0609000000000000" pitchFamily="49" charset="-128"/>
                <a:ea typeface="HGｺﾞｼｯｸM" panose="020B0609000000000000" pitchFamily="49" charset="-128"/>
              </a:rPr>
              <a:t>月  京都大学大学院医学研究科 人間健康科学系専攻　助教</a:t>
            </a:r>
            <a:endParaRPr lang="en-US" altLang="ja-JP" sz="1400" dirty="0">
              <a:solidFill>
                <a:schemeClr val="bg1"/>
              </a:solidFill>
              <a:latin typeface="HGｺﾞｼｯｸM" panose="020B0609000000000000" pitchFamily="49" charset="-128"/>
              <a:ea typeface="HGｺﾞｼｯｸM" panose="020B0609000000000000" pitchFamily="49" charset="-128"/>
            </a:endParaRPr>
          </a:p>
          <a:p>
            <a:r>
              <a:rPr lang="en-US" altLang="ja-JP" sz="1400" dirty="0">
                <a:solidFill>
                  <a:schemeClr val="bg1"/>
                </a:solidFill>
                <a:latin typeface="HGｺﾞｼｯｸM" panose="020B0609000000000000" pitchFamily="49" charset="-128"/>
                <a:ea typeface="HGｺﾞｼｯｸM" panose="020B0609000000000000" pitchFamily="49" charset="-128"/>
              </a:rPr>
              <a:t>2014</a:t>
            </a:r>
            <a:r>
              <a:rPr lang="ja-JP" altLang="en-US" sz="1400" dirty="0">
                <a:solidFill>
                  <a:schemeClr val="bg1"/>
                </a:solidFill>
                <a:latin typeface="HGｺﾞｼｯｸM" panose="020B0609000000000000" pitchFamily="49" charset="-128"/>
                <a:ea typeface="HGｺﾞｼｯｸM" panose="020B0609000000000000" pitchFamily="49" charset="-128"/>
              </a:rPr>
              <a:t>年</a:t>
            </a:r>
            <a:r>
              <a:rPr lang="en-US" altLang="ja-JP" sz="1400" dirty="0">
                <a:solidFill>
                  <a:schemeClr val="bg1"/>
                </a:solidFill>
                <a:latin typeface="HGｺﾞｼｯｸM" panose="020B0609000000000000" pitchFamily="49" charset="-128"/>
                <a:ea typeface="HGｺﾞｼｯｸM" panose="020B0609000000000000" pitchFamily="49" charset="-128"/>
              </a:rPr>
              <a:t>9</a:t>
            </a:r>
            <a:r>
              <a:rPr lang="ja-JP" altLang="en-US" sz="1400" dirty="0">
                <a:solidFill>
                  <a:schemeClr val="bg1"/>
                </a:solidFill>
                <a:latin typeface="HGｺﾞｼｯｸM" panose="020B0609000000000000" pitchFamily="49" charset="-128"/>
                <a:ea typeface="HGｺﾞｼｯｸM" panose="020B0609000000000000" pitchFamily="49" charset="-128"/>
              </a:rPr>
              <a:t>月　神戸大学大学院システム情報学研究科 博士後期課程修了　博士（学術）</a:t>
            </a:r>
            <a:endParaRPr lang="en-US" altLang="ja-JP" sz="1400" dirty="0">
              <a:solidFill>
                <a:schemeClr val="bg1"/>
              </a:solidFill>
              <a:latin typeface="HGｺﾞｼｯｸM" panose="020B0609000000000000" pitchFamily="49" charset="-128"/>
              <a:ea typeface="HGｺﾞｼｯｸM" panose="020B0609000000000000" pitchFamily="49" charset="-128"/>
            </a:endParaRPr>
          </a:p>
          <a:p>
            <a:r>
              <a:rPr lang="en-US" altLang="ja-JP" sz="1400" dirty="0">
                <a:solidFill>
                  <a:schemeClr val="bg1"/>
                </a:solidFill>
                <a:latin typeface="HGｺﾞｼｯｸM" panose="020B0609000000000000" pitchFamily="49" charset="-128"/>
                <a:ea typeface="HGｺﾞｼｯｸM" panose="020B0609000000000000" pitchFamily="49" charset="-128"/>
              </a:rPr>
              <a:t>2021</a:t>
            </a:r>
            <a:r>
              <a:rPr lang="ja-JP" altLang="en-US" sz="1400" dirty="0">
                <a:solidFill>
                  <a:schemeClr val="bg1"/>
                </a:solidFill>
                <a:latin typeface="HGｺﾞｼｯｸM" panose="020B0609000000000000" pitchFamily="49" charset="-128"/>
                <a:ea typeface="HGｺﾞｼｯｸM" panose="020B0609000000000000" pitchFamily="49" charset="-128"/>
              </a:rPr>
              <a:t>年</a:t>
            </a:r>
            <a:r>
              <a:rPr lang="en-US" altLang="ja-JP" sz="1400" dirty="0">
                <a:solidFill>
                  <a:schemeClr val="bg1"/>
                </a:solidFill>
                <a:latin typeface="HGｺﾞｼｯｸM" panose="020B0609000000000000" pitchFamily="49" charset="-128"/>
                <a:ea typeface="HGｺﾞｼｯｸM" panose="020B0609000000000000" pitchFamily="49" charset="-128"/>
              </a:rPr>
              <a:t>11</a:t>
            </a:r>
            <a:r>
              <a:rPr lang="ja-JP" altLang="en-US" sz="1400" dirty="0">
                <a:solidFill>
                  <a:schemeClr val="bg1"/>
                </a:solidFill>
                <a:latin typeface="HGｺﾞｼｯｸM" panose="020B0609000000000000" pitchFamily="49" charset="-128"/>
                <a:ea typeface="HGｺﾞｼｯｸM" panose="020B0609000000000000" pitchFamily="49" charset="-128"/>
              </a:rPr>
              <a:t>月　国立長寿医療研究センター　老年学・社会科学研究センター　</a:t>
            </a:r>
            <a:endParaRPr lang="en-US" altLang="ja-JP" sz="1400" dirty="0">
              <a:solidFill>
                <a:schemeClr val="bg1"/>
              </a:solidFill>
              <a:latin typeface="HGｺﾞｼｯｸM" panose="020B0609000000000000" pitchFamily="49" charset="-128"/>
              <a:ea typeface="HGｺﾞｼｯｸM" panose="020B0609000000000000" pitchFamily="49" charset="-128"/>
            </a:endParaRPr>
          </a:p>
          <a:p>
            <a:r>
              <a:rPr lang="ja-JP" altLang="en-US" sz="1400" dirty="0">
                <a:solidFill>
                  <a:schemeClr val="bg1"/>
                </a:solidFill>
                <a:latin typeface="HGｺﾞｼｯｸM" panose="020B0609000000000000" pitchFamily="49" charset="-128"/>
                <a:ea typeface="HGｺﾞｼｯｸM" panose="020B0609000000000000" pitchFamily="49" charset="-128"/>
              </a:rPr>
              <a:t>　　　　　　主任研究員（クロスアポイント）　</a:t>
            </a:r>
            <a:endParaRPr lang="en-US" altLang="ja-JP" sz="1400" dirty="0">
              <a:solidFill>
                <a:schemeClr val="bg1"/>
              </a:solidFill>
              <a:latin typeface="HGｺﾞｼｯｸM" panose="020B0609000000000000" pitchFamily="49" charset="-128"/>
              <a:ea typeface="HGｺﾞｼｯｸM" panose="020B0609000000000000" pitchFamily="49" charset="-128"/>
            </a:endParaRPr>
          </a:p>
          <a:p>
            <a:endParaRPr lang="en-US" altLang="ja-JP" sz="1200" dirty="0">
              <a:solidFill>
                <a:schemeClr val="bg1"/>
              </a:solidFill>
              <a:latin typeface="HGｺﾞｼｯｸM" panose="020B0609000000000000" pitchFamily="49" charset="-128"/>
              <a:ea typeface="HGｺﾞｼｯｸM" panose="020B0609000000000000" pitchFamily="49" charset="-128"/>
            </a:endParaRPr>
          </a:p>
        </p:txBody>
      </p:sp>
      <p:sp>
        <p:nvSpPr>
          <p:cNvPr id="15" name="テキスト ボックス 14">
            <a:extLst>
              <a:ext uri="{FF2B5EF4-FFF2-40B4-BE49-F238E27FC236}">
                <a16:creationId xmlns="" xmlns:a16="http://schemas.microsoft.com/office/drawing/2014/main" id="{72EAF4F6-F391-48F5-997A-691E4BA5275F}"/>
              </a:ext>
            </a:extLst>
          </p:cNvPr>
          <p:cNvSpPr txBox="1"/>
          <p:nvPr/>
        </p:nvSpPr>
        <p:spPr>
          <a:xfrm>
            <a:off x="183635" y="384436"/>
            <a:ext cx="4083565" cy="307777"/>
          </a:xfrm>
          <a:prstGeom prst="rect">
            <a:avLst/>
          </a:prstGeom>
          <a:noFill/>
        </p:spPr>
        <p:txBody>
          <a:bodyPr wrap="square" rtlCol="0">
            <a:spAutoFit/>
          </a:bodyPr>
          <a:lstStyle/>
          <a:p>
            <a:r>
              <a:rPr lang="ja-JP" altLang="en-US" sz="1400" dirty="0">
                <a:solidFill>
                  <a:schemeClr val="bg1"/>
                </a:solidFill>
                <a:latin typeface="HGｺﾞｼｯｸM" panose="020B0609000000000000" pitchFamily="49" charset="-128"/>
                <a:ea typeface="HGｺﾞｼｯｸM" panose="020B0609000000000000" pitchFamily="49" charset="-128"/>
              </a:rPr>
              <a:t>ふれデミックカフェ＠</a:t>
            </a:r>
            <a:r>
              <a:rPr lang="en-US" altLang="ja-JP" sz="1400" dirty="0">
                <a:solidFill>
                  <a:schemeClr val="bg1"/>
                </a:solidFill>
                <a:latin typeface="HGｺﾞｼｯｸM" panose="020B0609000000000000" pitchFamily="49" charset="-128"/>
                <a:ea typeface="HGｺﾞｼｯｸM" panose="020B0609000000000000" pitchFamily="49" charset="-128"/>
              </a:rPr>
              <a:t>KRP</a:t>
            </a:r>
            <a:r>
              <a:rPr lang="ja-JP" altLang="en-US" sz="1400" dirty="0">
                <a:solidFill>
                  <a:schemeClr val="bg1"/>
                </a:solidFill>
                <a:latin typeface="HGｺﾞｼｯｸM" panose="020B0609000000000000" pitchFamily="49" charset="-128"/>
                <a:ea typeface="HGｺﾞｼｯｸM" panose="020B0609000000000000" pitchFamily="49" charset="-128"/>
              </a:rPr>
              <a:t> </a:t>
            </a:r>
            <a:r>
              <a:rPr lang="en-US" altLang="ja-JP" sz="1400" dirty="0">
                <a:solidFill>
                  <a:schemeClr val="bg1"/>
                </a:solidFill>
                <a:latin typeface="HGｺﾞｼｯｸM" panose="020B0609000000000000" pitchFamily="49" charset="-128"/>
                <a:ea typeface="HGｺﾞｼｯｸM" panose="020B0609000000000000" pitchFamily="49" charset="-128"/>
              </a:rPr>
              <a:t>with</a:t>
            </a:r>
            <a:r>
              <a:rPr lang="ja-JP" altLang="en-US" sz="1400" dirty="0">
                <a:solidFill>
                  <a:schemeClr val="bg1"/>
                </a:solidFill>
                <a:latin typeface="HGｺﾞｼｯｸM" panose="020B0609000000000000" pitchFamily="49" charset="-128"/>
                <a:ea typeface="HGｺﾞｼｯｸM" panose="020B0609000000000000" pitchFamily="49" charset="-128"/>
              </a:rPr>
              <a:t>京大オリジナル</a:t>
            </a:r>
            <a:endParaRPr kumimoji="1" lang="ja-JP" altLang="en-US" sz="1400" dirty="0">
              <a:solidFill>
                <a:schemeClr val="bg1"/>
              </a:solidFill>
              <a:latin typeface="HGｺﾞｼｯｸM" panose="020B0609000000000000" pitchFamily="49" charset="-128"/>
              <a:ea typeface="HGｺﾞｼｯｸM" panose="020B0609000000000000" pitchFamily="49" charset="-128"/>
            </a:endParaRPr>
          </a:p>
        </p:txBody>
      </p:sp>
      <p:sp>
        <p:nvSpPr>
          <p:cNvPr id="4" name="AutoShape 4" descr="アバター">
            <a:extLst>
              <a:ext uri="{FF2B5EF4-FFF2-40B4-BE49-F238E27FC236}">
                <a16:creationId xmlns="" xmlns:a16="http://schemas.microsoft.com/office/drawing/2014/main" id="{EFE92B82-F456-4D0F-864D-819C0C82812B}"/>
              </a:ext>
            </a:extLst>
          </p:cNvPr>
          <p:cNvSpPr>
            <a:spLocks noChangeAspect="1" noChangeArrowheads="1"/>
          </p:cNvSpPr>
          <p:nvPr/>
        </p:nvSpPr>
        <p:spPr bwMode="auto">
          <a:xfrm>
            <a:off x="3627438" y="5192713"/>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 name="テキスト ボックス 15">
            <a:extLst>
              <a:ext uri="{FF2B5EF4-FFF2-40B4-BE49-F238E27FC236}">
                <a16:creationId xmlns="" xmlns:a16="http://schemas.microsoft.com/office/drawing/2014/main" id="{AC74B47A-3B43-45D9-8CD0-F88E8B0D60B0}"/>
              </a:ext>
            </a:extLst>
          </p:cNvPr>
          <p:cNvSpPr txBox="1"/>
          <p:nvPr/>
        </p:nvSpPr>
        <p:spPr>
          <a:xfrm>
            <a:off x="180790" y="3936683"/>
            <a:ext cx="7317946" cy="1631216"/>
          </a:xfrm>
          <a:prstGeom prst="rect">
            <a:avLst/>
          </a:prstGeom>
          <a:noFill/>
          <a:ln>
            <a:noFill/>
          </a:ln>
        </p:spPr>
        <p:txBody>
          <a:bodyPr wrap="square" rtlCol="0">
            <a:spAutoFit/>
          </a:bodyPr>
          <a:lstStyle/>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kumimoji="1"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サイエンスカフェとは</a:t>
            </a:r>
            <a:endPar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r>
              <a:rPr lang="ja-JP" altLang="en-US" sz="1200" b="1"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サイエンスカフェとは、</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1997</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年から</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1998</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年にかけて、イギリスとフランスで同時発生的に行われた</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のが起源とされる、カフェのような雰囲気の中で科学を語り合う場です。</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特徴としては、話題提供者と参加者、参加者同士の双方向のコミュニケーションをとることに重き</a:t>
            </a:r>
            <a:r>
              <a:rPr lang="ja-JP" altLang="en-US"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　　</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を置いて</a:t>
            </a:r>
            <a:r>
              <a:rPr lang="en-US" altLang="ja-JP"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いることが挙げられます。</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また最近では、サイエンスカフェはオープンイノベーションの側面でも語られるようになっています。</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楽しく語らいながら新しい知識や技術を取り入れることで、イノベーションを加速させるきっかけ</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になることが期待されています。</a:t>
            </a:r>
          </a:p>
        </p:txBody>
      </p:sp>
      <p:sp>
        <p:nvSpPr>
          <p:cNvPr id="19" name="テキスト ボックス 18">
            <a:extLst>
              <a:ext uri="{FF2B5EF4-FFF2-40B4-BE49-F238E27FC236}">
                <a16:creationId xmlns="" xmlns:a16="http://schemas.microsoft.com/office/drawing/2014/main" id="{A4428581-1AA3-4AA4-B56B-A11C85A1497A}"/>
              </a:ext>
            </a:extLst>
          </p:cNvPr>
          <p:cNvSpPr txBox="1"/>
          <p:nvPr/>
        </p:nvSpPr>
        <p:spPr>
          <a:xfrm>
            <a:off x="180790" y="5681418"/>
            <a:ext cx="7317946" cy="1446550"/>
          </a:xfrm>
          <a:prstGeom prst="rect">
            <a:avLst/>
          </a:prstGeom>
          <a:noFill/>
          <a:ln>
            <a:noFill/>
          </a:ln>
        </p:spPr>
        <p:txBody>
          <a:bodyPr wrap="square" rtlCol="0">
            <a:spAutoFit/>
          </a:bodyPr>
          <a:lstStyle/>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KRP OPEN INNOVATION CLUB</a:t>
            </a:r>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とは</a:t>
            </a:r>
            <a:endPar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pPr algn="just">
              <a:spcAft>
                <a:spcPts val="0"/>
              </a:spcAft>
            </a:pPr>
            <a:r>
              <a:rPr lang="ja-JP" altLang="en-US" sz="1400" b="1"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KRP OPEN INNOVATION CLUB</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」は、</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2019</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年</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5</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月に</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KRP</a:t>
            </a:r>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が創設した、異業種との出会い、連携に</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algn="just">
              <a:spcAft>
                <a:spcPts val="0"/>
              </a:spcAft>
            </a:pPr>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よって、新しいビジネスを生</a:t>
            </a:r>
            <a:r>
              <a:rPr lang="ja-JP" altLang="en-US"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み</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出す法人向け有償会員制度です。</a:t>
            </a:r>
          </a:p>
          <a:p>
            <a:pPr algn="just">
              <a:spcAft>
                <a:spcPts val="0"/>
              </a:spcAft>
            </a:pPr>
            <a:r>
              <a:rPr lang="ja-JP" altLang="en-US"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“新しいビジネスをつくる“目的で集まった正会員に対し、若手起業家や学生、国内外のスタート</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algn="just">
              <a:spcAft>
                <a:spcPts val="0"/>
              </a:spcAft>
            </a:pPr>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アップ企業等、さまざまな方との出会いを提供しています。</a:t>
            </a:r>
          </a:p>
          <a:p>
            <a:pPr algn="just">
              <a:spcAft>
                <a:spcPts val="0"/>
              </a:spcAft>
            </a:pPr>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「ふれデミックカフェ＠</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KRP with</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京大オリジナル」は、本会員制度のアカデミア会員である京大オリ</a:t>
            </a:r>
            <a:endPar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pPr algn="just">
              <a:spcAft>
                <a:spcPts val="0"/>
              </a:spcAft>
            </a:pPr>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ジナル</a:t>
            </a:r>
            <a:r>
              <a:rPr lang="ja-JP" altLang="en-US"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の協力を得て、</a:t>
            </a:r>
            <a:r>
              <a:rPr lang="en-US"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KRP</a:t>
            </a:r>
            <a:r>
              <a:rPr lang="ja-JP" altLang="en-US" sz="1200" kern="1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a:t>
            </a:r>
            <a:r>
              <a:rPr lang="ja-JP" altLang="ja-JP" sz="1200" kern="1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が主催するイベントです。</a:t>
            </a:r>
          </a:p>
        </p:txBody>
      </p:sp>
      <p:sp>
        <p:nvSpPr>
          <p:cNvPr id="22" name="テキスト ボックス 21">
            <a:extLst>
              <a:ext uri="{FF2B5EF4-FFF2-40B4-BE49-F238E27FC236}">
                <a16:creationId xmlns="" xmlns:a16="http://schemas.microsoft.com/office/drawing/2014/main" id="{49F9715C-6900-495A-B2FC-AF1B6C66AF08}"/>
              </a:ext>
            </a:extLst>
          </p:cNvPr>
          <p:cNvSpPr txBox="1"/>
          <p:nvPr/>
        </p:nvSpPr>
        <p:spPr>
          <a:xfrm>
            <a:off x="180790" y="7266893"/>
            <a:ext cx="7198094" cy="2031325"/>
          </a:xfrm>
          <a:prstGeom prst="rect">
            <a:avLst/>
          </a:prstGeom>
          <a:noFill/>
          <a:ln>
            <a:noFill/>
          </a:ln>
        </p:spPr>
        <p:txBody>
          <a:bodyPr wrap="square" rtlCol="0">
            <a:spAutoFit/>
          </a:bodyPr>
          <a:lstStyle/>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●会場ご案内</a:t>
            </a:r>
            <a:endPar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①京都リサーチパーク「イノベーションルーム」　</a:t>
            </a:r>
            <a:endPar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a:t>
            </a:r>
            <a:r>
              <a:rPr lang="ja-JP" altLang="en-US" sz="1400" b="1" dirty="0">
                <a:solidFill>
                  <a:schemeClr val="bg1"/>
                </a:solidFill>
                <a:latin typeface="HGｺﾞｼｯｸM" panose="020B0609000000000000" pitchFamily="49" charset="-128"/>
                <a:ea typeface="HGｺﾞｼｯｸM" panose="020B0609000000000000" pitchFamily="49" charset="-128"/>
              </a:rPr>
              <a:t>京都市下京区中堂寺南町</a:t>
            </a:r>
            <a:r>
              <a:rPr lang="en-US" altLang="ja-JP" sz="1400" b="1" dirty="0">
                <a:solidFill>
                  <a:schemeClr val="bg1"/>
                </a:solidFill>
                <a:latin typeface="HGｺﾞｼｯｸM" panose="020B0609000000000000" pitchFamily="49" charset="-128"/>
                <a:ea typeface="HGｺﾞｼｯｸM" panose="020B0609000000000000" pitchFamily="49" charset="-128"/>
              </a:rPr>
              <a:t>134</a:t>
            </a:r>
            <a:r>
              <a:rPr lang="ja-JP" altLang="en-US" sz="1400" b="1" dirty="0">
                <a:solidFill>
                  <a:schemeClr val="bg1"/>
                </a:solidFill>
                <a:latin typeface="HGｺﾞｼｯｸM" panose="020B0609000000000000" pitchFamily="49" charset="-128"/>
                <a:ea typeface="HGｺﾞｼｯｸM" panose="020B0609000000000000" pitchFamily="49" charset="-128"/>
              </a:rPr>
              <a:t>　</a:t>
            </a:r>
            <a:r>
              <a:rPr lang="en-US" altLang="ja-JP" sz="1400" b="1" dirty="0">
                <a:solidFill>
                  <a:schemeClr val="bg1"/>
                </a:solidFill>
                <a:latin typeface="HGｺﾞｼｯｸM" panose="020B0609000000000000" pitchFamily="49" charset="-128"/>
                <a:ea typeface="HGｺﾞｼｯｸM" panose="020B0609000000000000" pitchFamily="49" charset="-128"/>
              </a:rPr>
              <a:t>KISTIC</a:t>
            </a:r>
            <a:r>
              <a:rPr lang="ja-JP" altLang="en-US" sz="1400" b="1" dirty="0">
                <a:solidFill>
                  <a:schemeClr val="bg1"/>
                </a:solidFill>
                <a:latin typeface="HGｺﾞｼｯｸM" panose="020B0609000000000000" pitchFamily="49" charset="-128"/>
                <a:ea typeface="HGｺﾞｼｯｸM" panose="020B0609000000000000" pitchFamily="49" charset="-128"/>
              </a:rPr>
              <a:t> </a:t>
            </a:r>
            <a:r>
              <a:rPr lang="en-US" altLang="ja-JP" sz="1400" b="1" dirty="0">
                <a:solidFill>
                  <a:schemeClr val="bg1"/>
                </a:solidFill>
                <a:latin typeface="HGｺﾞｼｯｸM" panose="020B0609000000000000" pitchFamily="49" charset="-128"/>
                <a:ea typeface="HGｺﾞｼｯｸM" panose="020B0609000000000000" pitchFamily="49" charset="-128"/>
              </a:rPr>
              <a:t>2</a:t>
            </a:r>
            <a:r>
              <a:rPr lang="ja-JP" altLang="en-US" sz="1400" b="1" dirty="0" smtClean="0">
                <a:solidFill>
                  <a:schemeClr val="bg1"/>
                </a:solidFill>
                <a:latin typeface="HGｺﾞｼｯｸM" panose="020B0609000000000000" pitchFamily="49" charset="-128"/>
                <a:ea typeface="HGｺﾞｼｯｸM" panose="020B0609000000000000" pitchFamily="49" charset="-128"/>
              </a:rPr>
              <a:t>階</a:t>
            </a:r>
            <a:endParaRPr lang="en-US" altLang="ja-JP" sz="1400" b="1" dirty="0">
              <a:solidFill>
                <a:srgbClr val="FF0000"/>
              </a:solidFill>
              <a:latin typeface="HGｺﾞｼｯｸM" panose="020B0609000000000000" pitchFamily="49" charset="-128"/>
              <a:ea typeface="HGｺﾞｼｯｸM" panose="020B0609000000000000" pitchFamily="49" charset="-128"/>
            </a:endParaRPr>
          </a:p>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a:t>
            </a:r>
            <a:r>
              <a:rPr lang="en-US" altLang="ja-JP" sz="1200" dirty="0">
                <a:solidFill>
                  <a:schemeClr val="bg1"/>
                </a:solidFill>
                <a:latin typeface="HGｺﾞｼｯｸM" panose="020B0609000000000000" pitchFamily="49" charset="-128"/>
                <a:ea typeface="HGｺﾞｼｯｸM" panose="020B0609000000000000" pitchFamily="49" charset="-128"/>
              </a:rPr>
              <a:t>※</a:t>
            </a:r>
            <a:r>
              <a:rPr lang="ja-JP" altLang="en-US" sz="1200" dirty="0">
                <a:solidFill>
                  <a:schemeClr val="bg1"/>
                </a:solidFill>
                <a:latin typeface="HGｺﾞｼｯｸM" panose="020B0609000000000000" pitchFamily="49" charset="-128"/>
                <a:ea typeface="HGｺﾞｼｯｸM" panose="020B0609000000000000" pitchFamily="49" charset="-128"/>
              </a:rPr>
              <a:t>当日はマスク着用の上、こまめな手洗い・手指消毒に</a:t>
            </a:r>
            <a:endParaRPr lang="en-US" altLang="ja-JP" sz="1200" dirty="0">
              <a:solidFill>
                <a:schemeClr val="bg1"/>
              </a:solidFill>
              <a:latin typeface="HGｺﾞｼｯｸM" panose="020B0609000000000000" pitchFamily="49" charset="-128"/>
              <a:ea typeface="HGｺﾞｼｯｸM" panose="020B0609000000000000" pitchFamily="49" charset="-128"/>
            </a:endParaRPr>
          </a:p>
          <a:p>
            <a:r>
              <a:rPr lang="ja-JP" altLang="en-US" sz="1200" dirty="0">
                <a:solidFill>
                  <a:schemeClr val="bg1"/>
                </a:solidFill>
                <a:latin typeface="HGｺﾞｼｯｸM" panose="020B0609000000000000" pitchFamily="49" charset="-128"/>
                <a:ea typeface="HGｺﾞｼｯｸM" panose="020B0609000000000000" pitchFamily="49" charset="-128"/>
              </a:rPr>
              <a:t>　　ご協力くださいますようよろしくお願いします。</a:t>
            </a:r>
            <a:endParaRPr lang="en-US" altLang="ja-JP" sz="1200" dirty="0">
              <a:solidFill>
                <a:schemeClr val="bg1"/>
              </a:solidFill>
              <a:latin typeface="HGｺﾞｼｯｸM" panose="020B0609000000000000" pitchFamily="49" charset="-128"/>
              <a:ea typeface="HGｺﾞｼｯｸM" panose="020B0609000000000000" pitchFamily="49" charset="-128"/>
            </a:endParaRPr>
          </a:p>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a:t>
            </a:r>
            <a:endPar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②オンライン（</a:t>
            </a:r>
            <a:r>
              <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ZOOM</a:t>
            </a:r>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r>
              <a:rPr lang="en-US" altLang="ja-JP"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 </a:t>
            </a:r>
          </a:p>
          <a:p>
            <a:r>
              <a:rPr lang="ja-JP" altLang="en-US" sz="1600" b="1" dirty="0">
                <a:solidFill>
                  <a:schemeClr val="accent4">
                    <a:lumMod val="20000"/>
                    <a:lumOff val="80000"/>
                  </a:schemeClr>
                </a:solidFill>
                <a:effectLst/>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※お申込みいただいた方には、別途</a:t>
            </a:r>
            <a:r>
              <a:rPr lang="en-US"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zoom</a:t>
            </a:r>
            <a:r>
              <a:rPr lang="ja-JP"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ミーティングの</a:t>
            </a:r>
            <a:r>
              <a:rPr lang="en-US"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URL</a:t>
            </a:r>
            <a:r>
              <a:rPr lang="ja-JP"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を</a:t>
            </a:r>
            <a:endParaRPr lang="en-US"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endParaRPr>
          </a:p>
          <a:p>
            <a:r>
              <a:rPr lang="ja-JP" altLang="en-US" sz="1200" dirty="0">
                <a:solidFill>
                  <a:schemeClr val="bg1"/>
                </a:solidFill>
                <a:latin typeface="HGｺﾞｼｯｸM" panose="020B0609000000000000" pitchFamily="49" charset="-128"/>
                <a:ea typeface="HGｺﾞｼｯｸM" panose="020B0609000000000000" pitchFamily="49" charset="-128"/>
                <a:cs typeface="Times New Roman" panose="02020603050405020304" pitchFamily="18" charset="0"/>
              </a:rPr>
              <a:t>　　</a:t>
            </a:r>
            <a:r>
              <a:rPr lang="ja-JP" altLang="ja-JP" sz="1200" dirty="0">
                <a:solidFill>
                  <a:schemeClr val="bg1"/>
                </a:solidFill>
                <a:effectLst/>
                <a:latin typeface="HGｺﾞｼｯｸM" panose="020B0609000000000000" pitchFamily="49" charset="-128"/>
                <a:ea typeface="HGｺﾞｼｯｸM" panose="020B0609000000000000" pitchFamily="49" charset="-128"/>
                <a:cs typeface="Times New Roman" panose="02020603050405020304" pitchFamily="18" charset="0"/>
              </a:rPr>
              <a:t>ご送付いたします。</a:t>
            </a:r>
            <a:r>
              <a:rPr lang="ja-JP" altLang="en-US" sz="1400" b="1" dirty="0">
                <a:solidFill>
                  <a:schemeClr val="bg1"/>
                </a:solidFill>
                <a:latin typeface="HGｺﾞｼｯｸM" panose="020B0609000000000000" pitchFamily="49" charset="-128"/>
                <a:ea typeface="HGｺﾞｼｯｸM" panose="020B0609000000000000" pitchFamily="49" charset="-128"/>
              </a:rPr>
              <a:t>　</a:t>
            </a:r>
            <a:endParaRPr lang="en-US" altLang="ja-JP" sz="1400" b="1" dirty="0">
              <a:solidFill>
                <a:schemeClr val="bg1"/>
              </a:solidFill>
              <a:latin typeface="HGｺﾞｼｯｸM" panose="020B0609000000000000" pitchFamily="49" charset="-128"/>
              <a:ea typeface="HGｺﾞｼｯｸM" panose="020B0609000000000000" pitchFamily="49" charset="-128"/>
            </a:endParaRPr>
          </a:p>
        </p:txBody>
      </p:sp>
      <p:sp>
        <p:nvSpPr>
          <p:cNvPr id="24" name="テキスト ボックス 23">
            <a:extLst>
              <a:ext uri="{FF2B5EF4-FFF2-40B4-BE49-F238E27FC236}">
                <a16:creationId xmlns="" xmlns:a16="http://schemas.microsoft.com/office/drawing/2014/main" id="{42DBB957-D1EF-4107-8262-8AB3DFA28A34}"/>
              </a:ext>
            </a:extLst>
          </p:cNvPr>
          <p:cNvSpPr txBox="1"/>
          <p:nvPr/>
        </p:nvSpPr>
        <p:spPr>
          <a:xfrm>
            <a:off x="180790" y="9426713"/>
            <a:ext cx="6653217" cy="923330"/>
          </a:xfrm>
          <a:prstGeom prst="rect">
            <a:avLst/>
          </a:prstGeom>
          <a:noFill/>
          <a:ln>
            <a:noFill/>
          </a:ln>
        </p:spPr>
        <p:txBody>
          <a:bodyPr wrap="square" rtlCol="0">
            <a:spAutoFit/>
          </a:bodyPr>
          <a:lstStyle/>
          <a:p>
            <a:r>
              <a:rPr lang="ja-JP" altLang="en-US" sz="1400" b="1" dirty="0">
                <a:solidFill>
                  <a:schemeClr val="accent4">
                    <a:lumMod val="20000"/>
                    <a:lumOff val="80000"/>
                  </a:schemeClr>
                </a:solidFill>
                <a:latin typeface="HGｺﾞｼｯｸM" panose="020B0609000000000000" pitchFamily="49" charset="-128"/>
                <a:ea typeface="HGｺﾞｼｯｸM" panose="020B0609000000000000" pitchFamily="49" charset="-128"/>
              </a:rPr>
              <a:t>●今後の予定</a:t>
            </a:r>
            <a:r>
              <a:rPr lang="ja-JP" altLang="ja-JP" sz="1100" dirty="0">
                <a:solidFill>
                  <a:schemeClr val="bg1"/>
                </a:solidFill>
                <a:latin typeface="HGｺﾞｼｯｸM" panose="020B0609000000000000" pitchFamily="49" charset="-128"/>
                <a:ea typeface="HGｺﾞｼｯｸM" panose="020B0609000000000000" pitchFamily="49" charset="-128"/>
              </a:rPr>
              <a:t>（予告なく変更する場合があります。</a:t>
            </a:r>
            <a:r>
              <a:rPr lang="ja-JP" altLang="en-US" sz="1100" dirty="0">
                <a:solidFill>
                  <a:schemeClr val="bg1"/>
                </a:solidFill>
                <a:latin typeface="HGｺﾞｼｯｸM" panose="020B0609000000000000" pitchFamily="49" charset="-128"/>
                <a:ea typeface="HGｺﾞｼｯｸM" panose="020B0609000000000000" pitchFamily="49" charset="-128"/>
              </a:rPr>
              <a:t>予</a:t>
            </a:r>
            <a:r>
              <a:rPr lang="ja-JP" altLang="ja-JP" sz="1100" dirty="0">
                <a:solidFill>
                  <a:schemeClr val="bg1"/>
                </a:solidFill>
                <a:latin typeface="HGｺﾞｼｯｸM" panose="020B0609000000000000" pitchFamily="49" charset="-128"/>
                <a:ea typeface="HGｺﾞｼｯｸM" panose="020B0609000000000000" pitchFamily="49" charset="-128"/>
              </a:rPr>
              <a:t>めご了承ください</a:t>
            </a:r>
            <a:r>
              <a:rPr lang="ja-JP" altLang="en-US" sz="1100" dirty="0">
                <a:solidFill>
                  <a:schemeClr val="bg1"/>
                </a:solidFill>
                <a:latin typeface="HGｺﾞｼｯｸM" panose="020B0609000000000000" pitchFamily="49" charset="-128"/>
                <a:ea typeface="HGｺﾞｼｯｸM" panose="020B0609000000000000" pitchFamily="49" charset="-128"/>
              </a:rPr>
              <a:t>。）</a:t>
            </a:r>
            <a:endParaRPr lang="en-US" altLang="ja-JP" sz="1100" dirty="0">
              <a:solidFill>
                <a:schemeClr val="bg1"/>
              </a:solidFill>
              <a:latin typeface="HGｺﾞｼｯｸM" panose="020B0609000000000000" pitchFamily="49" charset="-128"/>
              <a:ea typeface="HGｺﾞｼｯｸM" panose="020B0609000000000000" pitchFamily="49" charset="-128"/>
            </a:endParaRPr>
          </a:p>
          <a:p>
            <a:r>
              <a:rPr lang="ja-JP" altLang="en-US" sz="1200" b="1" dirty="0">
                <a:solidFill>
                  <a:schemeClr val="bg1"/>
                </a:solidFill>
                <a:latin typeface="HGｺﾞｼｯｸM" panose="020B0609000000000000" pitchFamily="49" charset="-128"/>
                <a:ea typeface="HGｺﾞｼｯｸM" panose="020B0609000000000000" pitchFamily="49" charset="-128"/>
              </a:rPr>
              <a:t>　</a:t>
            </a:r>
            <a:r>
              <a:rPr lang="ja-JP" altLang="en-US" sz="1200" dirty="0">
                <a:solidFill>
                  <a:schemeClr val="bg1"/>
                </a:solidFill>
                <a:latin typeface="HGｺﾞｼｯｸM" panose="020B0609000000000000" pitchFamily="49" charset="-128"/>
                <a:ea typeface="HGｺﾞｼｯｸM" panose="020B0609000000000000" pitchFamily="49" charset="-128"/>
              </a:rPr>
              <a:t>今後のふれデミックカフェ＠</a:t>
            </a:r>
            <a:r>
              <a:rPr lang="en-US" altLang="ja-JP" sz="1200" dirty="0">
                <a:solidFill>
                  <a:schemeClr val="bg1"/>
                </a:solidFill>
                <a:latin typeface="HGｺﾞｼｯｸM" panose="020B0609000000000000" pitchFamily="49" charset="-128"/>
                <a:ea typeface="HGｺﾞｼｯｸM" panose="020B0609000000000000" pitchFamily="49" charset="-128"/>
              </a:rPr>
              <a:t>KRP with</a:t>
            </a:r>
            <a:r>
              <a:rPr lang="ja-JP" altLang="en-US" sz="1200" dirty="0">
                <a:solidFill>
                  <a:schemeClr val="bg1"/>
                </a:solidFill>
                <a:latin typeface="HGｺﾞｼｯｸM" panose="020B0609000000000000" pitchFamily="49" charset="-128"/>
                <a:ea typeface="HGｺﾞｼｯｸM" panose="020B0609000000000000" pitchFamily="49" charset="-128"/>
              </a:rPr>
              <a:t>京大オリジナルもご期待下さい。</a:t>
            </a:r>
            <a:endParaRPr lang="en-US" altLang="ja-JP" sz="1200" dirty="0">
              <a:solidFill>
                <a:schemeClr val="bg1"/>
              </a:solidFill>
              <a:latin typeface="HGｺﾞｼｯｸM" panose="020B0609000000000000" pitchFamily="49" charset="-128"/>
              <a:ea typeface="HGｺﾞｼｯｸM" panose="020B0609000000000000" pitchFamily="49" charset="-128"/>
            </a:endParaRPr>
          </a:p>
          <a:p>
            <a:r>
              <a:rPr lang="ja-JP" altLang="en-US" sz="1400" b="1" dirty="0">
                <a:solidFill>
                  <a:schemeClr val="bg1">
                    <a:lumMod val="95000"/>
                  </a:schemeClr>
                </a:solidFill>
                <a:latin typeface="HGｺﾞｼｯｸM" panose="020B0609000000000000" pitchFamily="49" charset="-128"/>
                <a:ea typeface="HGｺﾞｼｯｸM" panose="020B0609000000000000" pitchFamily="49" charset="-128"/>
              </a:rPr>
              <a:t>　第</a:t>
            </a:r>
            <a:r>
              <a:rPr lang="en-US" altLang="ja-JP" sz="1400" b="1" dirty="0">
                <a:solidFill>
                  <a:schemeClr val="bg1">
                    <a:lumMod val="95000"/>
                  </a:schemeClr>
                </a:solidFill>
                <a:latin typeface="HGｺﾞｼｯｸM" panose="020B0609000000000000" pitchFamily="49" charset="-128"/>
                <a:ea typeface="HGｺﾞｼｯｸM" panose="020B0609000000000000" pitchFamily="49" charset="-128"/>
              </a:rPr>
              <a:t>18</a:t>
            </a:r>
            <a:r>
              <a:rPr lang="ja-JP" altLang="en-US" sz="1400" b="1" dirty="0">
                <a:solidFill>
                  <a:schemeClr val="bg1">
                    <a:lumMod val="95000"/>
                  </a:schemeClr>
                </a:solidFill>
                <a:latin typeface="HGｺﾞｼｯｸM" panose="020B0609000000000000" pitchFamily="49" charset="-128"/>
                <a:ea typeface="HGｺﾞｼｯｸM" panose="020B0609000000000000" pitchFamily="49" charset="-128"/>
              </a:rPr>
              <a:t>回：</a:t>
            </a:r>
            <a:r>
              <a:rPr lang="en-US" altLang="ja-JP" sz="1400" b="1" dirty="0">
                <a:solidFill>
                  <a:schemeClr val="bg1">
                    <a:lumMod val="95000"/>
                  </a:schemeClr>
                </a:solidFill>
                <a:latin typeface="HGｺﾞｼｯｸM" panose="020B0609000000000000" pitchFamily="49" charset="-128"/>
                <a:ea typeface="HGｺﾞｼｯｸM" panose="020B0609000000000000" pitchFamily="49" charset="-128"/>
              </a:rPr>
              <a:t>2</a:t>
            </a:r>
            <a:r>
              <a:rPr lang="ja-JP" altLang="en-US" sz="1400" b="1" dirty="0">
                <a:solidFill>
                  <a:schemeClr val="bg1">
                    <a:lumMod val="95000"/>
                  </a:schemeClr>
                </a:solidFill>
                <a:latin typeface="HGｺﾞｼｯｸM" panose="020B0609000000000000" pitchFamily="49" charset="-128"/>
                <a:ea typeface="HGｺﾞｼｯｸM" panose="020B0609000000000000" pitchFamily="49" charset="-128"/>
              </a:rPr>
              <a:t>月</a:t>
            </a:r>
            <a:r>
              <a:rPr lang="en-US" altLang="ja-JP" sz="1400" b="1" dirty="0">
                <a:solidFill>
                  <a:schemeClr val="bg1">
                    <a:lumMod val="95000"/>
                  </a:schemeClr>
                </a:solidFill>
                <a:latin typeface="HGｺﾞｼｯｸM" panose="020B0609000000000000" pitchFamily="49" charset="-128"/>
                <a:ea typeface="HGｺﾞｼｯｸM" panose="020B0609000000000000" pitchFamily="49" charset="-128"/>
              </a:rPr>
              <a:t>18</a:t>
            </a:r>
            <a:r>
              <a:rPr lang="ja-JP" altLang="en-US" sz="1400" b="1" dirty="0">
                <a:solidFill>
                  <a:schemeClr val="bg1">
                    <a:lumMod val="95000"/>
                  </a:schemeClr>
                </a:solidFill>
                <a:latin typeface="HGｺﾞｼｯｸM" panose="020B0609000000000000" pitchFamily="49" charset="-128"/>
                <a:ea typeface="HGｺﾞｼｯｸM" panose="020B0609000000000000" pitchFamily="49" charset="-128"/>
              </a:rPr>
              <a:t>日（金）</a:t>
            </a:r>
            <a:endParaRPr lang="en-US" altLang="ja-JP" sz="1400" b="1" dirty="0">
              <a:solidFill>
                <a:schemeClr val="bg1">
                  <a:lumMod val="95000"/>
                </a:schemeClr>
              </a:solidFill>
              <a:latin typeface="HGｺﾞｼｯｸM" panose="020B0609000000000000" pitchFamily="49" charset="-128"/>
              <a:ea typeface="HGｺﾞｼｯｸM" panose="020B0609000000000000" pitchFamily="49" charset="-128"/>
            </a:endParaRPr>
          </a:p>
          <a:p>
            <a:r>
              <a:rPr lang="ja-JP" altLang="en-US" sz="1400" b="1" dirty="0">
                <a:solidFill>
                  <a:schemeClr val="bg1">
                    <a:lumMod val="95000"/>
                  </a:schemeClr>
                </a:solidFill>
                <a:latin typeface="HGｺﾞｼｯｸM" panose="020B0609000000000000" pitchFamily="49" charset="-128"/>
                <a:ea typeface="HGｺﾞｼｯｸM" panose="020B0609000000000000" pitchFamily="49" charset="-128"/>
              </a:rPr>
              <a:t>　第</a:t>
            </a:r>
            <a:r>
              <a:rPr lang="en-US" altLang="ja-JP" sz="1400" b="1" dirty="0">
                <a:solidFill>
                  <a:schemeClr val="bg1">
                    <a:lumMod val="95000"/>
                  </a:schemeClr>
                </a:solidFill>
                <a:latin typeface="HGｺﾞｼｯｸM" panose="020B0609000000000000" pitchFamily="49" charset="-128"/>
                <a:ea typeface="HGｺﾞｼｯｸM" panose="020B0609000000000000" pitchFamily="49" charset="-128"/>
              </a:rPr>
              <a:t>19</a:t>
            </a:r>
            <a:r>
              <a:rPr lang="ja-JP" altLang="en-US" sz="1400" b="1" dirty="0">
                <a:solidFill>
                  <a:schemeClr val="bg1">
                    <a:lumMod val="95000"/>
                  </a:schemeClr>
                </a:solidFill>
                <a:latin typeface="HGｺﾞｼｯｸM" panose="020B0609000000000000" pitchFamily="49" charset="-128"/>
                <a:ea typeface="HGｺﾞｼｯｸM" panose="020B0609000000000000" pitchFamily="49" charset="-128"/>
              </a:rPr>
              <a:t>回：</a:t>
            </a:r>
            <a:r>
              <a:rPr lang="en-US" altLang="ja-JP" sz="1400" b="1" dirty="0">
                <a:solidFill>
                  <a:schemeClr val="bg1">
                    <a:lumMod val="95000"/>
                  </a:schemeClr>
                </a:solidFill>
                <a:latin typeface="HGｺﾞｼｯｸM" panose="020B0609000000000000" pitchFamily="49" charset="-128"/>
                <a:ea typeface="HGｺﾞｼｯｸM" panose="020B0609000000000000" pitchFamily="49" charset="-128"/>
              </a:rPr>
              <a:t>3</a:t>
            </a:r>
            <a:r>
              <a:rPr lang="ja-JP" altLang="en-US" sz="1400" b="1" dirty="0">
                <a:solidFill>
                  <a:schemeClr val="bg1">
                    <a:lumMod val="95000"/>
                  </a:schemeClr>
                </a:solidFill>
                <a:latin typeface="HGｺﾞｼｯｸM" panose="020B0609000000000000" pitchFamily="49" charset="-128"/>
                <a:ea typeface="HGｺﾞｼｯｸM" panose="020B0609000000000000" pitchFamily="49" charset="-128"/>
              </a:rPr>
              <a:t>月</a:t>
            </a:r>
            <a:r>
              <a:rPr lang="en-US" altLang="ja-JP" sz="1400" b="1" dirty="0">
                <a:solidFill>
                  <a:schemeClr val="bg1">
                    <a:lumMod val="95000"/>
                  </a:schemeClr>
                </a:solidFill>
                <a:latin typeface="HGｺﾞｼｯｸM" panose="020B0609000000000000" pitchFamily="49" charset="-128"/>
                <a:ea typeface="HGｺﾞｼｯｸM" panose="020B0609000000000000" pitchFamily="49" charset="-128"/>
              </a:rPr>
              <a:t>18</a:t>
            </a:r>
            <a:r>
              <a:rPr lang="ja-JP" altLang="en-US" sz="1400" b="1" dirty="0">
                <a:solidFill>
                  <a:schemeClr val="bg1">
                    <a:lumMod val="95000"/>
                  </a:schemeClr>
                </a:solidFill>
                <a:latin typeface="HGｺﾞｼｯｸM" panose="020B0609000000000000" pitchFamily="49" charset="-128"/>
                <a:ea typeface="HGｺﾞｼｯｸM" panose="020B0609000000000000" pitchFamily="49" charset="-128"/>
              </a:rPr>
              <a:t>日（金）</a:t>
            </a:r>
            <a:endParaRPr lang="en-US" altLang="ja-JP" sz="1400" b="1" dirty="0">
              <a:solidFill>
                <a:schemeClr val="bg1">
                  <a:lumMod val="95000"/>
                </a:schemeClr>
              </a:solidFill>
              <a:latin typeface="HGｺﾞｼｯｸM" panose="020B0609000000000000" pitchFamily="49" charset="-128"/>
              <a:ea typeface="HGｺﾞｼｯｸM" panose="020B0609000000000000" pitchFamily="49" charset="-128"/>
            </a:endParaRPr>
          </a:p>
        </p:txBody>
      </p:sp>
      <p:sp>
        <p:nvSpPr>
          <p:cNvPr id="18" name="テキスト ボックス 17">
            <a:extLst>
              <a:ext uri="{FF2B5EF4-FFF2-40B4-BE49-F238E27FC236}">
                <a16:creationId xmlns="" xmlns:a16="http://schemas.microsoft.com/office/drawing/2014/main" id="{CC4B0E2E-2357-4B40-B575-608D3470845B}"/>
              </a:ext>
            </a:extLst>
          </p:cNvPr>
          <p:cNvSpPr txBox="1"/>
          <p:nvPr/>
        </p:nvSpPr>
        <p:spPr>
          <a:xfrm>
            <a:off x="197748" y="652928"/>
            <a:ext cx="7872195" cy="1107996"/>
          </a:xfrm>
          <a:prstGeom prst="rect">
            <a:avLst/>
          </a:prstGeom>
          <a:noFill/>
        </p:spPr>
        <p:txBody>
          <a:bodyPr wrap="square" rtlCol="0">
            <a:spAutoFit/>
          </a:bodyPr>
          <a:lstStyle/>
          <a:p>
            <a:r>
              <a:rPr kumimoji="1" lang="ja-JP" altLang="en-US" sz="2300" b="1" dirty="0">
                <a:solidFill>
                  <a:schemeClr val="accent4">
                    <a:lumMod val="20000"/>
                    <a:lumOff val="80000"/>
                  </a:schemeClr>
                </a:solidFill>
                <a:latin typeface="HGｺﾞｼｯｸM" panose="020B0609000000000000" pitchFamily="49" charset="-128"/>
                <a:ea typeface="HGｺﾞｼｯｸM" panose="020B0609000000000000" pitchFamily="49" charset="-128"/>
              </a:rPr>
              <a:t>第</a:t>
            </a:r>
            <a:r>
              <a:rPr kumimoji="1" lang="en-US" altLang="ja-JP" sz="2300" b="1" dirty="0">
                <a:solidFill>
                  <a:schemeClr val="accent4">
                    <a:lumMod val="20000"/>
                    <a:lumOff val="80000"/>
                  </a:schemeClr>
                </a:solidFill>
                <a:latin typeface="HGｺﾞｼｯｸM" panose="020B0609000000000000" pitchFamily="49" charset="-128"/>
                <a:ea typeface="HGｺﾞｼｯｸM" panose="020B0609000000000000" pitchFamily="49" charset="-128"/>
              </a:rPr>
              <a:t>17</a:t>
            </a:r>
            <a:r>
              <a:rPr kumimoji="1" lang="ja-JP" altLang="en-US" sz="2300" b="1" dirty="0">
                <a:solidFill>
                  <a:schemeClr val="accent4">
                    <a:lumMod val="20000"/>
                    <a:lumOff val="80000"/>
                  </a:schemeClr>
                </a:solidFill>
                <a:latin typeface="HGｺﾞｼｯｸM" panose="020B0609000000000000" pitchFamily="49" charset="-128"/>
                <a:ea typeface="HGｺﾞｼｯｸM" panose="020B0609000000000000" pitchFamily="49" charset="-128"/>
              </a:rPr>
              <a:t>回　</a:t>
            </a:r>
            <a:endParaRPr kumimoji="1" lang="en-US" altLang="ja-JP" sz="23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r>
              <a:rPr kumimoji="1" lang="ja-JP" altLang="en-US" sz="2300" b="1" i="0" dirty="0">
                <a:solidFill>
                  <a:schemeClr val="accent4">
                    <a:lumMod val="20000"/>
                    <a:lumOff val="80000"/>
                  </a:schemeClr>
                </a:solidFill>
                <a:effectLst/>
                <a:latin typeface="HGｺﾞｼｯｸM" panose="020B0609000000000000" pitchFamily="49" charset="-128"/>
                <a:ea typeface="HGｺﾞｼｯｸM" panose="020B0609000000000000" pitchFamily="49" charset="-128"/>
              </a:rPr>
              <a:t>  岡橋さやか</a:t>
            </a:r>
            <a:r>
              <a:rPr lang="ja-JP" altLang="en-US" sz="2300" b="0" i="0" dirty="0">
                <a:solidFill>
                  <a:schemeClr val="accent4">
                    <a:lumMod val="20000"/>
                    <a:lumOff val="80000"/>
                  </a:schemeClr>
                </a:solidFill>
                <a:effectLst/>
                <a:latin typeface="HGｺﾞｼｯｸM" panose="020B0609000000000000" pitchFamily="49" charset="-128"/>
                <a:ea typeface="HGｺﾞｼｯｸM" panose="020B0609000000000000" pitchFamily="49" charset="-128"/>
              </a:rPr>
              <a:t> 助教</a:t>
            </a:r>
            <a:r>
              <a:rPr kumimoji="1" lang="ja-JP" altLang="en-US" sz="2000" b="1" dirty="0">
                <a:solidFill>
                  <a:schemeClr val="accent4">
                    <a:lumMod val="20000"/>
                    <a:lumOff val="80000"/>
                  </a:schemeClr>
                </a:solidFill>
                <a:latin typeface="HGｺﾞｼｯｸM" panose="020B0609000000000000" pitchFamily="49" charset="-128"/>
                <a:ea typeface="HGｺﾞｼｯｸM" panose="020B0609000000000000" pitchFamily="49" charset="-128"/>
              </a:rPr>
              <a:t>（京都大学医学研究科・</a:t>
            </a:r>
            <a:endParaRPr kumimoji="1" lang="en-US" altLang="ja-JP" sz="20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a:p>
            <a:r>
              <a:rPr kumimoji="1" lang="en-US" altLang="ja-JP" sz="2000" b="1" dirty="0">
                <a:solidFill>
                  <a:schemeClr val="accent4">
                    <a:lumMod val="20000"/>
                    <a:lumOff val="80000"/>
                  </a:schemeClr>
                </a:solidFill>
                <a:latin typeface="HGｺﾞｼｯｸM" panose="020B0609000000000000" pitchFamily="49" charset="-128"/>
                <a:ea typeface="HGｺﾞｼｯｸM" panose="020B0609000000000000" pitchFamily="49" charset="-128"/>
              </a:rPr>
              <a:t>                  </a:t>
            </a:r>
            <a:r>
              <a:rPr kumimoji="1" lang="ja-JP" altLang="en-US" sz="2000" b="1" dirty="0">
                <a:solidFill>
                  <a:schemeClr val="accent4">
                    <a:lumMod val="20000"/>
                    <a:lumOff val="80000"/>
                  </a:schemeClr>
                </a:solidFill>
                <a:latin typeface="HGｺﾞｼｯｸM" panose="020B0609000000000000" pitchFamily="49" charset="-128"/>
                <a:ea typeface="HGｺﾞｼｯｸM" panose="020B0609000000000000" pitchFamily="49" charset="-128"/>
              </a:rPr>
              <a:t>国立長寿医療研究センター</a:t>
            </a:r>
            <a:r>
              <a:rPr lang="ja-JP" altLang="en-US" sz="2000" b="1" dirty="0">
                <a:solidFill>
                  <a:schemeClr val="accent4">
                    <a:lumMod val="20000"/>
                    <a:lumOff val="80000"/>
                  </a:schemeClr>
                </a:solidFill>
                <a:latin typeface="HGｺﾞｼｯｸM" panose="020B0609000000000000" pitchFamily="49" charset="-128"/>
                <a:ea typeface="HGｺﾞｼｯｸM" panose="020B0609000000000000" pitchFamily="49" charset="-128"/>
              </a:rPr>
              <a:t>）</a:t>
            </a:r>
            <a:endParaRPr lang="en-US" altLang="ja-JP" sz="2000" b="1" dirty="0">
              <a:solidFill>
                <a:schemeClr val="accent4">
                  <a:lumMod val="20000"/>
                  <a:lumOff val="80000"/>
                </a:schemeClr>
              </a:solidFill>
              <a:latin typeface="HGｺﾞｼｯｸM" panose="020B0609000000000000" pitchFamily="49" charset="-128"/>
              <a:ea typeface="HGｺﾞｼｯｸM" panose="020B0609000000000000" pitchFamily="49" charset="-128"/>
            </a:endParaRPr>
          </a:p>
        </p:txBody>
      </p:sp>
      <p:sp>
        <p:nvSpPr>
          <p:cNvPr id="25" name="テキスト ボックス 24">
            <a:extLst>
              <a:ext uri="{FF2B5EF4-FFF2-40B4-BE49-F238E27FC236}">
                <a16:creationId xmlns="" xmlns:a16="http://schemas.microsoft.com/office/drawing/2014/main" id="{0D6971FC-B1FF-4742-B8E8-01195FDA02E1}"/>
              </a:ext>
            </a:extLst>
          </p:cNvPr>
          <p:cNvSpPr txBox="1"/>
          <p:nvPr/>
        </p:nvSpPr>
        <p:spPr>
          <a:xfrm>
            <a:off x="1147288" y="795860"/>
            <a:ext cx="3119912" cy="307777"/>
          </a:xfrm>
          <a:prstGeom prst="rect">
            <a:avLst/>
          </a:prstGeom>
          <a:noFill/>
        </p:spPr>
        <p:txBody>
          <a:bodyPr wrap="square" rtlCol="0">
            <a:spAutoFit/>
          </a:bodyPr>
          <a:lstStyle/>
          <a:p>
            <a:r>
              <a:rPr kumimoji="1" lang="en-US" altLang="ja-JP" sz="1400" dirty="0">
                <a:solidFill>
                  <a:schemeClr val="bg1"/>
                </a:solidFill>
                <a:latin typeface="HGｺﾞｼｯｸM" panose="020B0609000000000000" pitchFamily="49" charset="-128"/>
                <a:ea typeface="HGｺﾞｼｯｸM" panose="020B0609000000000000" pitchFamily="49" charset="-128"/>
              </a:rPr>
              <a:t>2022</a:t>
            </a:r>
            <a:r>
              <a:rPr kumimoji="1" lang="ja-JP" altLang="en-US" sz="1400" dirty="0">
                <a:solidFill>
                  <a:schemeClr val="bg1"/>
                </a:solidFill>
                <a:latin typeface="HGｺﾞｼｯｸM" panose="020B0609000000000000" pitchFamily="49" charset="-128"/>
                <a:ea typeface="HGｺﾞｼｯｸM" panose="020B0609000000000000" pitchFamily="49" charset="-128"/>
              </a:rPr>
              <a:t>年</a:t>
            </a:r>
            <a:r>
              <a:rPr kumimoji="1" lang="en-US" altLang="ja-JP" sz="1400" dirty="0">
                <a:solidFill>
                  <a:schemeClr val="bg1"/>
                </a:solidFill>
                <a:latin typeface="HGｺﾞｼｯｸM" panose="020B0609000000000000" pitchFamily="49" charset="-128"/>
                <a:ea typeface="HGｺﾞｼｯｸM" panose="020B0609000000000000" pitchFamily="49" charset="-128"/>
              </a:rPr>
              <a:t>1</a:t>
            </a:r>
            <a:r>
              <a:rPr kumimoji="1" lang="ja-JP" altLang="en-US" sz="1400" dirty="0">
                <a:solidFill>
                  <a:schemeClr val="bg1"/>
                </a:solidFill>
                <a:latin typeface="HGｺﾞｼｯｸM" panose="020B0609000000000000" pitchFamily="49" charset="-128"/>
                <a:ea typeface="HGｺﾞｼｯｸM" panose="020B0609000000000000" pitchFamily="49" charset="-128"/>
              </a:rPr>
              <a:t>月</a:t>
            </a:r>
            <a:r>
              <a:rPr kumimoji="1" lang="en-US" altLang="ja-JP" sz="1400" dirty="0">
                <a:solidFill>
                  <a:schemeClr val="bg1"/>
                </a:solidFill>
                <a:latin typeface="HGｺﾞｼｯｸM" panose="020B0609000000000000" pitchFamily="49" charset="-128"/>
                <a:ea typeface="HGｺﾞｼｯｸM" panose="020B0609000000000000" pitchFamily="49" charset="-128"/>
              </a:rPr>
              <a:t>18</a:t>
            </a:r>
            <a:r>
              <a:rPr kumimoji="1" lang="ja-JP" altLang="en-US" sz="1400" dirty="0">
                <a:solidFill>
                  <a:schemeClr val="bg1"/>
                </a:solidFill>
                <a:latin typeface="HGｺﾞｼｯｸM" panose="020B0609000000000000" pitchFamily="49" charset="-128"/>
                <a:ea typeface="HGｺﾞｼｯｸM" panose="020B0609000000000000" pitchFamily="49" charset="-128"/>
              </a:rPr>
              <a:t>日（火）</a:t>
            </a:r>
            <a:r>
              <a:rPr kumimoji="1" lang="en-US" altLang="ja-JP" sz="1400" dirty="0">
                <a:solidFill>
                  <a:schemeClr val="bg1"/>
                </a:solidFill>
                <a:latin typeface="HGｺﾞｼｯｸM" panose="020B0609000000000000" pitchFamily="49" charset="-128"/>
                <a:ea typeface="HGｺﾞｼｯｸM" panose="020B0609000000000000" pitchFamily="49" charset="-128"/>
              </a:rPr>
              <a:t>16:30</a:t>
            </a:r>
            <a:r>
              <a:rPr kumimoji="1" lang="ja-JP" altLang="en-US" sz="1400" dirty="0">
                <a:solidFill>
                  <a:schemeClr val="bg1"/>
                </a:solidFill>
                <a:latin typeface="HGｺﾞｼｯｸM" panose="020B0609000000000000" pitchFamily="49" charset="-128"/>
                <a:ea typeface="HGｺﾞｼｯｸM" panose="020B0609000000000000" pitchFamily="49" charset="-128"/>
              </a:rPr>
              <a:t>～</a:t>
            </a:r>
            <a:r>
              <a:rPr kumimoji="1" lang="en-US" altLang="ja-JP" sz="1400" dirty="0">
                <a:solidFill>
                  <a:schemeClr val="bg1"/>
                </a:solidFill>
                <a:latin typeface="HGｺﾞｼｯｸM" panose="020B0609000000000000" pitchFamily="49" charset="-128"/>
                <a:ea typeface="HGｺﾞｼｯｸM" panose="020B0609000000000000" pitchFamily="49" charset="-128"/>
              </a:rPr>
              <a:t>17:30</a:t>
            </a:r>
            <a:endParaRPr kumimoji="1" lang="ja-JP" altLang="en-US" sz="1400" dirty="0">
              <a:solidFill>
                <a:schemeClr val="bg1"/>
              </a:solidFill>
              <a:latin typeface="HGｺﾞｼｯｸM" panose="020B0609000000000000" pitchFamily="49" charset="-128"/>
              <a:ea typeface="HGｺﾞｼｯｸM" panose="020B0609000000000000" pitchFamily="49" charset="-128"/>
            </a:endParaRPr>
          </a:p>
        </p:txBody>
      </p:sp>
      <p:pic>
        <p:nvPicPr>
          <p:cNvPr id="8" name="図 7">
            <a:extLst>
              <a:ext uri="{FF2B5EF4-FFF2-40B4-BE49-F238E27FC236}">
                <a16:creationId xmlns="" xmlns:a16="http://schemas.microsoft.com/office/drawing/2014/main" id="{9C3A1C8F-61D0-4B26-BDB5-8365841C071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7136" t="5462" r="52016" b="47325"/>
          <a:stretch/>
        </p:blipFill>
        <p:spPr>
          <a:xfrm>
            <a:off x="5869467" y="528024"/>
            <a:ext cx="1512319" cy="1735944"/>
          </a:xfrm>
          <a:prstGeom prst="rect">
            <a:avLst/>
          </a:prstGeom>
        </p:spPr>
      </p:pic>
      <p:pic>
        <p:nvPicPr>
          <p:cNvPr id="6" name="図 5"/>
          <p:cNvPicPr>
            <a:picLocks noChangeAspect="1"/>
          </p:cNvPicPr>
          <p:nvPr/>
        </p:nvPicPr>
        <p:blipFill>
          <a:blip r:embed="rId4"/>
          <a:stretch>
            <a:fillRect/>
          </a:stretch>
        </p:blipFill>
        <p:spPr>
          <a:xfrm>
            <a:off x="4854921" y="7301014"/>
            <a:ext cx="2523963" cy="1963082"/>
          </a:xfrm>
          <a:prstGeom prst="rect">
            <a:avLst/>
          </a:prstGeom>
        </p:spPr>
      </p:pic>
    </p:spTree>
    <p:extLst>
      <p:ext uri="{BB962C8B-B14F-4D97-AF65-F5344CB8AC3E}">
        <p14:creationId xmlns:p14="http://schemas.microsoft.com/office/powerpoint/2010/main" val="132725656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0F5C5A544934343977C133AB3A51E26" ma:contentTypeVersion="10" ma:contentTypeDescription="新しいドキュメントを作成します。" ma:contentTypeScope="" ma:versionID="ec18b536aa5541e3b752fdb81cf52c66">
  <xsd:schema xmlns:xsd="http://www.w3.org/2001/XMLSchema" xmlns:xs="http://www.w3.org/2001/XMLSchema" xmlns:p="http://schemas.microsoft.com/office/2006/metadata/properties" xmlns:ns3="8a5090ff-8260-4819-b290-4281998ddc41" targetNamespace="http://schemas.microsoft.com/office/2006/metadata/properties" ma:root="true" ma:fieldsID="e166b9c450f9cc530be23f75cae71a1f" ns3:_="">
    <xsd:import namespace="8a5090ff-8260-4819-b290-4281998ddc4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5090ff-8260-4819-b290-4281998ddc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6523C9F-5ACE-41E7-8135-5EB4678116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5090ff-8260-4819-b290-4281998ddc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CB1DFC5-1A51-42E3-B609-9498E51544A6}">
  <ds:schemaRefs>
    <ds:schemaRef ds:uri="http://schemas.microsoft.com/sharepoint/v3/contenttype/forms"/>
  </ds:schemaRefs>
</ds:datastoreItem>
</file>

<file path=customXml/itemProps3.xml><?xml version="1.0" encoding="utf-8"?>
<ds:datastoreItem xmlns:ds="http://schemas.openxmlformats.org/officeDocument/2006/customXml" ds:itemID="{39F933E3-01E8-4A60-8387-EB3A46076D4B}">
  <ds:schemaRefs>
    <ds:schemaRef ds:uri="http://purl.org/dc/elements/1.1/"/>
    <ds:schemaRef ds:uri="http://schemas.microsoft.com/office/infopath/2007/PartnerControls"/>
    <ds:schemaRef ds:uri="http://purl.org/dc/dcmitype/"/>
    <ds:schemaRef ds:uri="http://schemas.microsoft.com/office/2006/documentManagement/types"/>
    <ds:schemaRef ds:uri="http://schemas.microsoft.com/office/2006/metadata/properties"/>
    <ds:schemaRef ds:uri="http://purl.org/dc/terms/"/>
    <ds:schemaRef ds:uri="http://schemas.openxmlformats.org/package/2006/metadata/core-properties"/>
    <ds:schemaRef ds:uri="8a5090ff-8260-4819-b290-4281998ddc4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4606</TotalTime>
  <Words>289</Words>
  <Application>Microsoft Office PowerPoint</Application>
  <PresentationFormat>ユーザー設定</PresentationFormat>
  <Paragraphs>76</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HGｺﾞｼｯｸM</vt:lpstr>
      <vt:lpstr>HGゴシックМ</vt:lpstr>
      <vt:lpstr>游ゴシック</vt:lpstr>
      <vt:lpstr>游ゴシック Light</vt:lpstr>
      <vt:lpstr>Arial</vt:lpstr>
      <vt:lpstr>Calibri</vt:lpstr>
      <vt:lpstr>Calibri Light</vt:lpstr>
      <vt:lpstr>Courier New</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植田 律子</dc:creator>
  <cp:lastModifiedBy>森 若菜</cp:lastModifiedBy>
  <cp:revision>227</cp:revision>
  <cp:lastPrinted>2021-11-29T15:28:59Z</cp:lastPrinted>
  <dcterms:created xsi:type="dcterms:W3CDTF">2020-06-17T05:10:58Z</dcterms:created>
  <dcterms:modified xsi:type="dcterms:W3CDTF">2021-12-07T07:35:08Z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0x010100E0F5C5A544934343977C133AB3A51E26</vt:lpwstr>
  </property>
</Properties>
</file>