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69" r:id="rId7"/>
    <p:sldId id="268" r:id="rId8"/>
    <p:sldId id="259" r:id="rId9"/>
    <p:sldId id="260" r:id="rId10"/>
    <p:sldId id="266" r:id="rId11"/>
    <p:sldId id="265" r:id="rId12"/>
    <p:sldId id="271" r:id="rId13"/>
    <p:sldId id="26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/>
    <p:restoredTop sz="80544"/>
  </p:normalViewPr>
  <p:slideViewPr>
    <p:cSldViewPr snapToGrid="0" snapToObjects="1">
      <p:cViewPr varScale="1">
        <p:scale>
          <a:sx n="102" d="100"/>
          <a:sy n="102" d="100"/>
        </p:scale>
        <p:origin x="30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DDFD-CC86-BC42-A618-C3D9633BFADF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118F7-71BE-4944-B4DD-B2CED970BE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1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2000" kern="120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011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>
              <a:latin typeface="Helvetica" pitchFamily="2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83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400" kern="120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80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17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3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9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400" kern="120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30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2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87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400" kern="120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36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400" kern="120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118F7-71BE-4944-B4DD-B2CED970BE3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49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A94-B980-8645-BFB7-D33001CF1845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6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2D1F-1039-974C-8E74-933F4B28608B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3EB-9003-DE44-B0C0-7D9DC6AB9F82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0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23D3-52C6-E64E-9A5F-0C9707398017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999A-C803-9748-8465-900ABF06B9E8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2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54F-FF7B-644B-8848-D6CF028CA12D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2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EF0-F32B-9248-B190-1A4AB81BF7AE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6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8EEE-01DD-104E-BAB4-80FFAC09F107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39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2A9-7686-FE49-B417-45867351610D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>
            <a:lvl1pPr>
              <a:defRPr sz="1400">
                <a:latin typeface="Helvetica" pitchFamily="2" charset="0"/>
              </a:defRPr>
            </a:lvl1pPr>
          </a:lstStyle>
          <a:p>
            <a:fld id="{ECB8D4D2-0A54-4547-AF14-DC35166621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4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039-7213-9D42-B692-0643B07FD40A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0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7C1C-769A-F54A-BCFB-EC1964FF8831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8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2A5E-6B3C-6D4B-95F7-D991D890AC1E}" type="datetime1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D4D2-0A54-4547-AF14-DC3516662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5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9.jpe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C8CCB4-B071-A94F-8D67-92B77BD5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791" y="4892607"/>
            <a:ext cx="1617502" cy="1198855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3AD669-9CE5-794F-AC3E-27417D4C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40AB50-06FE-7541-B2E2-82BE10370451}"/>
              </a:ext>
            </a:extLst>
          </p:cNvPr>
          <p:cNvSpPr txBox="1"/>
          <p:nvPr/>
        </p:nvSpPr>
        <p:spPr>
          <a:xfrm>
            <a:off x="79456" y="112767"/>
            <a:ext cx="88221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Drug Development of</a:t>
            </a:r>
          </a:p>
          <a:p>
            <a:pPr algn="ctr"/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Refractory Inflammatory Bowel Diseases</a:t>
            </a:r>
          </a:p>
          <a:p>
            <a:endParaRPr kumimoji="1" lang="en-US" altLang="ja-JP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Hiroshi </a:t>
            </a:r>
            <a:r>
              <a:rPr kumimoji="1" lang="en-US" altLang="ja-JP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Shinjo</a:t>
            </a:r>
            <a:endParaRPr kumimoji="1" lang="en-US" altLang="ja-JP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Himuka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AM Pharma Corp, Miyazaki, Japan</a:t>
            </a:r>
          </a:p>
          <a:p>
            <a:pPr algn="ctr"/>
            <a:endParaRPr kumimoji="1" lang="en-US" altLang="ja-JP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26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Himuka</a:t>
            </a:r>
            <a:r>
              <a:rPr kumimoji="1" lang="en-US" altLang="ja-JP" sz="2600" b="1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AM will provide a solution for patients who are suffering from refractory Inflammatory Bowel Diseases. Our noble tissue remodeling agent induces mucosal healing and deep remission directly and safely.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49D14A-DCED-284E-8F5E-8CEFEEF32CCC}"/>
              </a:ext>
            </a:extLst>
          </p:cNvPr>
          <p:cNvSpPr txBox="1"/>
          <p:nvPr/>
        </p:nvSpPr>
        <p:spPr>
          <a:xfrm>
            <a:off x="2622082" y="6111965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dirty="0" err="1">
                <a:latin typeface="Segoe UI" panose="020B0502040204020203" pitchFamily="34" charset="0"/>
                <a:cs typeface="Segoe UI" panose="020B0502040204020203" pitchFamily="34" charset="0"/>
              </a:rPr>
              <a:t>www.himuka-am.com</a:t>
            </a:r>
            <a:endParaRPr kumimoji="1" lang="en" altLang="ja-JP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kumimoji="1" lang="en" altLang="ja-JP" dirty="0" err="1">
                <a:latin typeface="Segoe UI" panose="020B0502040204020203" pitchFamily="34" charset="0"/>
                <a:cs typeface="Segoe UI" panose="020B0502040204020203" pitchFamily="34" charset="0"/>
              </a:rPr>
              <a:t>himuka-am-info@himuka-am.co.jp</a:t>
            </a:r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2E6325-9B8F-8846-BB6E-359A5E5430DD}"/>
              </a:ext>
            </a:extLst>
          </p:cNvPr>
          <p:cNvSpPr txBox="1"/>
          <p:nvPr/>
        </p:nvSpPr>
        <p:spPr>
          <a:xfrm>
            <a:off x="380865" y="7318"/>
            <a:ext cx="124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F29B04-C921-D343-9944-356D1C2FF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10476" r="21809" b="27866"/>
          <a:stretch/>
        </p:blipFill>
        <p:spPr>
          <a:xfrm>
            <a:off x="288162" y="652771"/>
            <a:ext cx="935698" cy="1240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1ABEF39-BB99-7B41-B6E5-42129844C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2" r="9755" b="11636"/>
          <a:stretch/>
        </p:blipFill>
        <p:spPr>
          <a:xfrm>
            <a:off x="296457" y="1957758"/>
            <a:ext cx="919109" cy="1240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A44E17-E592-AB44-AF8C-4F84498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 l="22811" t="3334" r="12926" b="29033"/>
          <a:stretch/>
        </p:blipFill>
        <p:spPr>
          <a:xfrm>
            <a:off x="289835" y="5611090"/>
            <a:ext cx="932353" cy="12108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EB3690B-4A82-5840-8ED0-EDECCD321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81" y="4294170"/>
            <a:ext cx="985061" cy="12401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E58F6A-B765-C94F-90FE-E52FD0716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008" y="3262745"/>
            <a:ext cx="944006" cy="9440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48091A-FF4C-D94A-969E-ED18FF72BD80}"/>
              </a:ext>
            </a:extLst>
          </p:cNvPr>
          <p:cNvSpPr txBox="1"/>
          <p:nvPr/>
        </p:nvSpPr>
        <p:spPr>
          <a:xfrm>
            <a:off x="1345915" y="652771"/>
            <a:ext cx="7736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Hiroshi </a:t>
            </a:r>
            <a:r>
              <a:rPr kumimoji="1" lang="en-US" altLang="ja-JP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Shinjo</a:t>
            </a:r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, CEO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Co-founder. Worked in the IP office at University of Miyazaki.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MBA, Patent Attorney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F53391-4303-6145-9A12-98A44836525E}"/>
              </a:ext>
            </a:extLst>
          </p:cNvPr>
          <p:cNvSpPr txBox="1"/>
          <p:nvPr/>
        </p:nvSpPr>
        <p:spPr>
          <a:xfrm>
            <a:off x="1345915" y="1957758"/>
            <a:ext cx="7921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Motoo</a:t>
            </a:r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 Yamasaki, CTO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Co-founder. Worked in the R&amp;D division of Kyowa Hakko Kirin.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Ph.D.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902157-EDB2-7C45-B41B-0CD64217932E}"/>
              </a:ext>
            </a:extLst>
          </p:cNvPr>
          <p:cNvSpPr txBox="1"/>
          <p:nvPr/>
        </p:nvSpPr>
        <p:spPr>
          <a:xfrm>
            <a:off x="1345915" y="3201101"/>
            <a:ext cx="6560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Masanori Ishikawa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Worked in accounting firms and VCs.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CPA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4371F9-2703-D545-8C46-E07394740947}"/>
              </a:ext>
            </a:extLst>
          </p:cNvPr>
          <p:cNvSpPr txBox="1"/>
          <p:nvPr/>
        </p:nvSpPr>
        <p:spPr>
          <a:xfrm>
            <a:off x="1345915" y="4294170"/>
            <a:ext cx="7466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Tsuyoshi Sakamoto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Outside board member. Partner of QB Capital LLC, Fukuoka.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MBA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4D67AC7-C369-A448-97D8-0B7552BAF82E}"/>
              </a:ext>
            </a:extLst>
          </p:cNvPr>
          <p:cNvSpPr txBox="1"/>
          <p:nvPr/>
        </p:nvSpPr>
        <p:spPr>
          <a:xfrm>
            <a:off x="1345915" y="5477528"/>
            <a:ext cx="7736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Kazuo Kitamura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Scientific and medical advisor. Discoverer and investigator of  Adrenomedullin. Professor at University of Miyazaki.</a:t>
            </a:r>
          </a:p>
          <a:p>
            <a:r>
              <a:rPr kumimoji="1"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M.D., Ph.D.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F8AF2A7-0F37-DB46-AD83-46FC12B65D91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36BB3726-B27E-334A-BCF7-B234F0D4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B97C1D7-C1CC-5B4C-8590-D1D7420D7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C8CCB4-B071-A94F-8D67-92B77BD5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40" y="757700"/>
            <a:ext cx="2701719" cy="2002451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3AD669-9CE5-794F-AC3E-27417D4C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40AB50-06FE-7541-B2E2-82BE10370451}"/>
              </a:ext>
            </a:extLst>
          </p:cNvPr>
          <p:cNvSpPr txBox="1"/>
          <p:nvPr/>
        </p:nvSpPr>
        <p:spPr>
          <a:xfrm>
            <a:off x="160913" y="4944292"/>
            <a:ext cx="88221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b="1" i="1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Himuka</a:t>
            </a:r>
            <a:r>
              <a:rPr kumimoji="1" lang="en-US" altLang="ja-JP" sz="2600" b="1" i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AM will provide a solution for patients who are suffering from refractory Inflammatory Bowel Diseases. Our noble tissue remodeling agent induces mucosal healing and deep remission directly and safely.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49D14A-DCED-284E-8F5E-8CEFEEF32CCC}"/>
              </a:ext>
            </a:extLst>
          </p:cNvPr>
          <p:cNvSpPr txBox="1"/>
          <p:nvPr/>
        </p:nvSpPr>
        <p:spPr>
          <a:xfrm>
            <a:off x="1319346" y="3026694"/>
            <a:ext cx="6505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www.himuka-am.com</a:t>
            </a:r>
            <a:endParaRPr kumimoji="1" lang="en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kumimoji="1" lang="en" altLang="ja-JP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himuka-am-info@himuka-am.co.jp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A431FB-51BB-2B46-8381-F5424A67A655}"/>
              </a:ext>
            </a:extLst>
          </p:cNvPr>
          <p:cNvSpPr txBox="1"/>
          <p:nvPr/>
        </p:nvSpPr>
        <p:spPr>
          <a:xfrm>
            <a:off x="265234" y="28564"/>
            <a:ext cx="2189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PROBLEMS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559CF7-7009-FC48-93A5-123D36EA13F3}"/>
              </a:ext>
            </a:extLst>
          </p:cNvPr>
          <p:cNvSpPr txBox="1"/>
          <p:nvPr/>
        </p:nvSpPr>
        <p:spPr>
          <a:xfrm>
            <a:off x="874129" y="847538"/>
            <a:ext cx="739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Inflammatory Bowel Diseases (IBD)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ABE1CCC-93E5-8C46-A726-8D7D1F7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7" y="1732123"/>
            <a:ext cx="8763885" cy="4578149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CC6B7C9-461A-3649-9F29-BF06271E4D09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F231698-9300-064B-9093-4CC841A5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25D9E1-9DBE-9B45-ACAE-5C8D0AB0C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1CCF41-C30E-C449-8D2A-CFB9E58D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166" y="6548790"/>
            <a:ext cx="5473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Figures source: World IBD Day https://worldibdday.org/about-us</a:t>
            </a:r>
          </a:p>
        </p:txBody>
      </p:sp>
    </p:spTree>
    <p:extLst>
      <p:ext uri="{BB962C8B-B14F-4D97-AF65-F5344CB8AC3E}">
        <p14:creationId xmlns:p14="http://schemas.microsoft.com/office/powerpoint/2010/main" val="41812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15A2B95-6B5B-FD4C-BEAF-1F68845CAB1D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BCD2AD4-9845-3848-907B-CDB2752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18944B-DE09-C247-977F-3EC526A5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pic>
        <p:nvPicPr>
          <p:cNvPr id="23" name="図 22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0D40E014-B31B-8A4D-88D0-4C520BA1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19" y="4599364"/>
            <a:ext cx="369928" cy="369928"/>
          </a:xfrm>
          <a:prstGeom prst="rect">
            <a:avLst/>
          </a:prstGeom>
        </p:spPr>
      </p:pic>
      <p:pic>
        <p:nvPicPr>
          <p:cNvPr id="24" name="図 23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296F5BAF-EDEE-F744-8332-7BBD8D79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13" y="4599364"/>
            <a:ext cx="369928" cy="369928"/>
          </a:xfrm>
          <a:prstGeom prst="rect">
            <a:avLst/>
          </a:prstGeom>
        </p:spPr>
      </p:pic>
      <p:pic>
        <p:nvPicPr>
          <p:cNvPr id="25" name="図 24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B5FC0CAD-5E22-C448-A5B8-7AB42625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607" y="4599364"/>
            <a:ext cx="369928" cy="369928"/>
          </a:xfrm>
          <a:prstGeom prst="rect">
            <a:avLst/>
          </a:prstGeom>
        </p:spPr>
      </p:pic>
      <p:pic>
        <p:nvPicPr>
          <p:cNvPr id="29" name="図 28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51166FF-661E-7749-AF36-5F807FD9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19" y="5537487"/>
            <a:ext cx="369928" cy="369928"/>
          </a:xfrm>
          <a:prstGeom prst="rect">
            <a:avLst/>
          </a:prstGeom>
        </p:spPr>
      </p:pic>
      <p:pic>
        <p:nvPicPr>
          <p:cNvPr id="31" name="図 3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4894E5D0-EA62-C341-BE7B-AA9329B5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19" y="5885436"/>
            <a:ext cx="369928" cy="369928"/>
          </a:xfrm>
          <a:prstGeom prst="rect">
            <a:avLst/>
          </a:prstGeom>
        </p:spPr>
      </p:pic>
      <p:pic>
        <p:nvPicPr>
          <p:cNvPr id="36" name="図 35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57FFBA1C-7EE6-BB4E-BA68-60A3D6B0B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055" y="5095935"/>
            <a:ext cx="369928" cy="369928"/>
          </a:xfrm>
          <a:prstGeom prst="rect">
            <a:avLst/>
          </a:prstGeom>
        </p:spPr>
      </p:pic>
      <p:graphicFrame>
        <p:nvGraphicFramePr>
          <p:cNvPr id="37" name="表 36">
            <a:extLst>
              <a:ext uri="{FF2B5EF4-FFF2-40B4-BE49-F238E27FC236}">
                <a16:creationId xmlns:a16="http://schemas.microsoft.com/office/drawing/2014/main" id="{EC638C8B-4B71-A84E-BD6C-AD0970B73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0150"/>
              </p:ext>
            </p:extLst>
          </p:nvPr>
        </p:nvGraphicFramePr>
        <p:xfrm>
          <a:off x="265234" y="3160088"/>
          <a:ext cx="879657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495">
                  <a:extLst>
                    <a:ext uri="{9D8B030D-6E8A-4147-A177-3AD203B41FA5}">
                      <a16:colId xmlns:a16="http://schemas.microsoft.com/office/drawing/2014/main" val="4253477296"/>
                    </a:ext>
                  </a:extLst>
                </a:gridCol>
                <a:gridCol w="5137078">
                  <a:extLst>
                    <a:ext uri="{9D8B030D-6E8A-4147-A177-3AD203B41FA5}">
                      <a16:colId xmlns:a16="http://schemas.microsoft.com/office/drawing/2014/main" val="1411271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Biologics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MOA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Regulation of inflammatory cytokine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5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Benefits &amp; Risks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7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Anti-inflammation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8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Mucosal healing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2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Safety to immune system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8654"/>
                  </a:ext>
                </a:extLst>
              </a:tr>
            </a:tbl>
          </a:graphicData>
        </a:graphic>
      </p:graphicFrame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37F303-7CE5-5C41-9069-F966273D2652}"/>
              </a:ext>
            </a:extLst>
          </p:cNvPr>
          <p:cNvSpPr txBox="1"/>
          <p:nvPr/>
        </p:nvSpPr>
        <p:spPr>
          <a:xfrm>
            <a:off x="265234" y="28564"/>
            <a:ext cx="3686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PROBLEMS (cont'd)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9E4836-AE3C-144C-9E52-91DE3F99A2C0}"/>
              </a:ext>
            </a:extLst>
          </p:cNvPr>
          <p:cNvSpPr txBox="1"/>
          <p:nvPr/>
        </p:nvSpPr>
        <p:spPr>
          <a:xfrm>
            <a:off x="0" y="605543"/>
            <a:ext cx="9421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healing</a:t>
            </a:r>
          </a:p>
          <a:p>
            <a:r>
              <a:rPr kumimoji="1" lang="en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A key therapeutic goal in the clinical management</a:t>
            </a:r>
          </a:p>
          <a:p>
            <a:endParaRPr kumimoji="1" lang="en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1" lang="en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The biological agents does not meet the medical needs.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0A805EE0-FD39-1045-BF83-6848CF8EDFDC}"/>
              </a:ext>
            </a:extLst>
          </p:cNvPr>
          <p:cNvSpPr/>
          <p:nvPr/>
        </p:nvSpPr>
        <p:spPr>
          <a:xfrm>
            <a:off x="297385" y="4950243"/>
            <a:ext cx="8764422" cy="9571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4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CC6B7C9-461A-3649-9F29-BF06271E4D09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F231698-9300-064B-9093-4CC841A5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25D9E1-9DBE-9B45-ACAE-5C8D0AB0C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pic>
        <p:nvPicPr>
          <p:cNvPr id="9" name="図 2" descr="E:\キムラミチコ\キムラミチコ7月9日\L009.JPG">
            <a:extLst>
              <a:ext uri="{FF2B5EF4-FFF2-40B4-BE49-F238E27FC236}">
                <a16:creationId xmlns:a16="http://schemas.microsoft.com/office/drawing/2014/main" id="{CEB8518E-69A8-1D4F-BF15-F3DD97CD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1897" t="7127" r="7069" b="22987"/>
          <a:stretch>
            <a:fillRect/>
          </a:stretch>
        </p:blipFill>
        <p:spPr bwMode="auto">
          <a:xfrm>
            <a:off x="3115248" y="785205"/>
            <a:ext cx="2458800" cy="21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4" descr="C:\Users\ASHIZUKA\Desktop\アドレノメデュリン\ＡＭ治験関連\木村美千子20100726\キムラミチコCS\キムラミチコ10月26日\1_2_392_200036_9136_2_1_1_3_105_36850_1_31.jpg">
            <a:extLst>
              <a:ext uri="{FF2B5EF4-FFF2-40B4-BE49-F238E27FC236}">
                <a16:creationId xmlns:a16="http://schemas.microsoft.com/office/drawing/2014/main" id="{58600E9D-D16F-634F-89FA-82616FC4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7388" t="20554" r="1585" b="30093"/>
          <a:stretch>
            <a:fillRect/>
          </a:stretch>
        </p:blipFill>
        <p:spPr bwMode="auto">
          <a:xfrm>
            <a:off x="3060177" y="4036077"/>
            <a:ext cx="2458315" cy="21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下矢印 10">
            <a:extLst>
              <a:ext uri="{FF2B5EF4-FFF2-40B4-BE49-F238E27FC236}">
                <a16:creationId xmlns:a16="http://schemas.microsoft.com/office/drawing/2014/main" id="{4B6F6C50-0E99-714B-B9F6-89407A60FD3F}"/>
              </a:ext>
            </a:extLst>
          </p:cNvPr>
          <p:cNvSpPr/>
          <p:nvPr/>
        </p:nvSpPr>
        <p:spPr bwMode="auto">
          <a:xfrm>
            <a:off x="4111562" y="3045673"/>
            <a:ext cx="487749" cy="93815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Osaka" charset="-128"/>
              <a:cs typeface="Segoe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EBF444-D294-2D45-8D13-83C1998E75D8}"/>
              </a:ext>
            </a:extLst>
          </p:cNvPr>
          <p:cNvSpPr txBox="1"/>
          <p:nvPr/>
        </p:nvSpPr>
        <p:spPr>
          <a:xfrm>
            <a:off x="-15395" y="3118817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0" dirty="0">
                <a:latin typeface="Segoe UI" panose="020B0502040204020203" pitchFamily="34" charset="0"/>
                <a:cs typeface="Segoe UI" panose="020B0502040204020203" pitchFamily="34" charset="0"/>
              </a:rPr>
              <a:t>Anti-inflammatory agent</a:t>
            </a:r>
            <a:endParaRPr kumimoji="1" lang="ja-JP" altLang="en-US" sz="2400" i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415A4D-4016-E943-B17F-75B58F107C9A}"/>
              </a:ext>
            </a:extLst>
          </p:cNvPr>
          <p:cNvSpPr txBox="1"/>
          <p:nvPr/>
        </p:nvSpPr>
        <p:spPr>
          <a:xfrm>
            <a:off x="5072590" y="3118817"/>
            <a:ext cx="4246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Tissue remodeling agent</a:t>
            </a:r>
            <a:endParaRPr kumimoji="1" lang="ja-JP" altLang="en-US" sz="2800" i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5BFFA9-6B5D-6341-9466-67697B6008E0}"/>
              </a:ext>
            </a:extLst>
          </p:cNvPr>
          <p:cNvSpPr txBox="1"/>
          <p:nvPr/>
        </p:nvSpPr>
        <p:spPr>
          <a:xfrm>
            <a:off x="165380" y="3580482"/>
            <a:ext cx="30027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Conventional therapy</a:t>
            </a:r>
          </a:p>
          <a:p>
            <a:pPr lvl="1"/>
            <a:r>
              <a:rPr kumimoji="1"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5-ASA</a:t>
            </a:r>
          </a:p>
          <a:p>
            <a:pPr lvl="1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Steroids</a:t>
            </a:r>
            <a:endParaRPr kumimoji="1" lang="en-US" altLang="ja-JP" i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- Immunosuppressants</a:t>
            </a:r>
            <a:endParaRPr lang="en-US" altLang="ja-JP" i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Biologics</a:t>
            </a:r>
          </a:p>
          <a:p>
            <a:pPr lvl="1"/>
            <a:r>
              <a:rPr kumimoji="1"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anti-TNF Abs.</a:t>
            </a:r>
          </a:p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anti-Interleukin </a:t>
            </a:r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Abs.</a:t>
            </a:r>
          </a:p>
          <a:p>
            <a:pPr lvl="1"/>
            <a:r>
              <a:rPr kumimoji="1"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Cell adhesion </a:t>
            </a:r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mol. Abs.</a:t>
            </a:r>
            <a:endParaRPr kumimoji="1" lang="en-US" altLang="ja-JP" i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JAK inhibitors</a:t>
            </a:r>
            <a:r>
              <a:rPr kumimoji="1"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1" lang="en-US" altLang="ja-JP" i="0" u="sng" dirty="0">
                <a:latin typeface="Segoe UI" panose="020B0502040204020203" pitchFamily="34" charset="0"/>
                <a:cs typeface="Segoe UI" panose="020B0502040204020203" pitchFamily="34" charset="0"/>
              </a:rPr>
              <a:t>Risk of </a:t>
            </a:r>
            <a:r>
              <a:rPr kumimoji="1" lang="en-US" altLang="ja-JP" u="sng" dirty="0">
                <a:latin typeface="Segoe UI" panose="020B0502040204020203" pitchFamily="34" charset="0"/>
                <a:cs typeface="Segoe UI" panose="020B0502040204020203" pitchFamily="34" charset="0"/>
              </a:rPr>
              <a:t>infection</a:t>
            </a:r>
            <a:endParaRPr kumimoji="1" lang="en-US" altLang="ja-JP" i="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0829D610-2C8E-A949-A89A-006AF5BF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205" y="720603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Wide and deep ulcers</a:t>
            </a:r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D0CA9AE4-10B3-AF41-916F-27F25B47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205" y="5915770"/>
            <a:ext cx="3034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Colonic lesions had  healed with scarring. 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DEB5C51-2EE2-E346-81D3-90FA98748417}"/>
              </a:ext>
            </a:extLst>
          </p:cNvPr>
          <p:cNvCxnSpPr>
            <a:cxnSpLocks/>
          </p:cNvCxnSpPr>
          <p:nvPr/>
        </p:nvCxnSpPr>
        <p:spPr>
          <a:xfrm>
            <a:off x="3486896" y="3349649"/>
            <a:ext cx="6422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A9363AD-AC7B-2A45-9256-A00B8B31A9F0}"/>
              </a:ext>
            </a:extLst>
          </p:cNvPr>
          <p:cNvCxnSpPr>
            <a:cxnSpLocks/>
          </p:cNvCxnSpPr>
          <p:nvPr/>
        </p:nvCxnSpPr>
        <p:spPr>
          <a:xfrm flipH="1">
            <a:off x="4541155" y="3349649"/>
            <a:ext cx="6422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82B1C7-401F-FF42-95F9-DE8B30240FBB}"/>
              </a:ext>
            </a:extLst>
          </p:cNvPr>
          <p:cNvSpPr txBox="1"/>
          <p:nvPr/>
        </p:nvSpPr>
        <p:spPr>
          <a:xfrm>
            <a:off x="5766788" y="3582017"/>
            <a:ext cx="3023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”Mucosal Healing”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CA006E-2DDB-5847-8F87-94DE05BD7112}"/>
              </a:ext>
            </a:extLst>
          </p:cNvPr>
          <p:cNvSpPr txBox="1"/>
          <p:nvPr/>
        </p:nvSpPr>
        <p:spPr>
          <a:xfrm>
            <a:off x="265234" y="28564"/>
            <a:ext cx="195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CONCEPT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28391C-5CC7-134A-BE0C-FA34A3EFDFBE}"/>
              </a:ext>
            </a:extLst>
          </p:cNvPr>
          <p:cNvSpPr txBox="1"/>
          <p:nvPr/>
        </p:nvSpPr>
        <p:spPr>
          <a:xfrm>
            <a:off x="438112" y="884289"/>
            <a:ext cx="744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NOVEL MECHANISM &amp; SAFE THERAPY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0AB992-DB59-ED4F-AE07-382D6D4AA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910" y="5802410"/>
            <a:ext cx="58289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800" i="0" dirty="0">
                <a:latin typeface="Segoe UI" panose="020B0502040204020203" pitchFamily="34" charset="0"/>
                <a:cs typeface="Segoe UI" panose="020B0502040204020203" pitchFamily="34" charset="0"/>
              </a:rPr>
              <a:t>Remodeling of 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ja-JP" sz="2800" i="0" dirty="0">
                <a:latin typeface="Segoe UI" panose="020B0502040204020203" pitchFamily="34" charset="0"/>
                <a:cs typeface="Segoe UI" panose="020B0502040204020203" pitchFamily="34" charset="0"/>
              </a:rPr>
              <a:t>amaged tissue</a:t>
            </a:r>
          </a:p>
          <a:p>
            <a:pPr algn="ctr"/>
            <a:r>
              <a:rPr lang="en-US" altLang="ja-JP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healing &amp; Deep remission</a:t>
            </a:r>
            <a:endParaRPr lang="en-US" altLang="ja-JP" sz="2800" i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94BCF0-3293-1D4D-88C3-18FEF217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006" y="1734756"/>
            <a:ext cx="3592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800" i="0" dirty="0">
                <a:latin typeface="Segoe UI" panose="020B0502040204020203" pitchFamily="34" charset="0"/>
                <a:cs typeface="Segoe UI" panose="020B0502040204020203" pitchFamily="34" charset="0"/>
              </a:rPr>
              <a:t>Adrenomedullin (AM)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0E0C3F-1F2B-5B41-B542-73C87377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01" y="3356298"/>
            <a:ext cx="2628414" cy="1363434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E6109-157C-3D48-95E1-2007CF5B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844" y="3637905"/>
            <a:ext cx="257173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800" i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Angiogenesis</a:t>
            </a:r>
            <a:endParaRPr lang="ja-JP" altLang="en-US" sz="2800" i="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Increase in blood flow</a:t>
            </a:r>
            <a:endParaRPr lang="ja-JP" altLang="en-US" i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B2CB5A9-ADCA-D144-8D5C-F2AABBC3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94" y="3218426"/>
            <a:ext cx="3239461" cy="1639179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BB70D5E-232F-4D48-A946-09A6649E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408" y="3222407"/>
            <a:ext cx="386503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healing</a:t>
            </a: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Regeneration of mucosal</a:t>
            </a: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epithelial cells</a:t>
            </a: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Junction molecule </a:t>
            </a: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expression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18FC5482-2A58-8643-88F3-925E87C98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84" y="3445529"/>
            <a:ext cx="2698044" cy="118497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AA73375D-CF78-9C4E-9E1B-95999B4D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04" y="3637906"/>
            <a:ext cx="30864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800" i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Anti-inflammatory</a:t>
            </a:r>
          </a:p>
          <a:p>
            <a:pPr algn="ctr"/>
            <a:r>
              <a:rPr lang="en-US" altLang="ja-JP" i="0" dirty="0">
                <a:latin typeface="Segoe UI" panose="020B0502040204020203" pitchFamily="34" charset="0"/>
                <a:cs typeface="Segoe UI" panose="020B0502040204020203" pitchFamily="34" charset="0"/>
              </a:rPr>
              <a:t>- Regulation of cytokine 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98655A5-1525-C341-BED7-D52CC9B7E359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31D52FE-08BE-0949-AADF-4122F391AA36}"/>
              </a:ext>
            </a:extLst>
          </p:cNvPr>
          <p:cNvCxnSpPr/>
          <p:nvPr/>
        </p:nvCxnSpPr>
        <p:spPr>
          <a:xfrm flipH="1">
            <a:off x="1766455" y="2349794"/>
            <a:ext cx="1496290" cy="768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9F45418-6B75-034E-8B8C-3CF493415EE2}"/>
              </a:ext>
            </a:extLst>
          </p:cNvPr>
          <p:cNvCxnSpPr/>
          <p:nvPr/>
        </p:nvCxnSpPr>
        <p:spPr>
          <a:xfrm>
            <a:off x="4549159" y="2349794"/>
            <a:ext cx="0" cy="762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1BE83ED-5B45-E545-BC3F-B7A68B84CE07}"/>
              </a:ext>
            </a:extLst>
          </p:cNvPr>
          <p:cNvCxnSpPr>
            <a:cxnSpLocks/>
          </p:cNvCxnSpPr>
          <p:nvPr/>
        </p:nvCxnSpPr>
        <p:spPr>
          <a:xfrm>
            <a:off x="5458692" y="2349794"/>
            <a:ext cx="1496290" cy="768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C38BCF3-601B-7340-9670-8958AA450272}"/>
              </a:ext>
            </a:extLst>
          </p:cNvPr>
          <p:cNvCxnSpPr/>
          <p:nvPr/>
        </p:nvCxnSpPr>
        <p:spPr>
          <a:xfrm flipH="1">
            <a:off x="5458692" y="5026368"/>
            <a:ext cx="1496290" cy="768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65C5EDE-D39C-284D-82BE-5B726441FBB0}"/>
              </a:ext>
            </a:extLst>
          </p:cNvPr>
          <p:cNvCxnSpPr/>
          <p:nvPr/>
        </p:nvCxnSpPr>
        <p:spPr>
          <a:xfrm>
            <a:off x="4549159" y="5026368"/>
            <a:ext cx="0" cy="762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C9DB5DF-C776-3C47-B7B1-F8C52AA0759D}"/>
              </a:ext>
            </a:extLst>
          </p:cNvPr>
          <p:cNvCxnSpPr>
            <a:cxnSpLocks/>
          </p:cNvCxnSpPr>
          <p:nvPr/>
        </p:nvCxnSpPr>
        <p:spPr>
          <a:xfrm>
            <a:off x="1766455" y="5026368"/>
            <a:ext cx="1496290" cy="768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0C7111B1-D75E-B845-A76E-DB04AED4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174" y="1614647"/>
            <a:ext cx="1760911" cy="1653539"/>
          </a:xfrm>
          <a:prstGeom prst="rect">
            <a:avLst/>
          </a:prstGeom>
        </p:spPr>
      </p:pic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B04D24F6-67BC-4745-8371-CA53EE5F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33F2FD8-0797-CE42-AC7B-FA5CE026B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88094D-3A7D-D144-A65F-09ADF52B37A9}"/>
              </a:ext>
            </a:extLst>
          </p:cNvPr>
          <p:cNvSpPr txBox="1"/>
          <p:nvPr/>
        </p:nvSpPr>
        <p:spPr>
          <a:xfrm>
            <a:off x="265234" y="28564"/>
            <a:ext cx="2341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1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15A2B95-6B5B-FD4C-BEAF-1F68845CAB1D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BCD2AD4-9845-3848-907B-CDB2752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18944B-DE09-C247-977F-3EC526A5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pic>
        <p:nvPicPr>
          <p:cNvPr id="21" name="図 2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7F7AEA01-1695-2E40-913B-905884182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99" y="3950980"/>
            <a:ext cx="369928" cy="369928"/>
          </a:xfrm>
          <a:prstGeom prst="rect">
            <a:avLst/>
          </a:prstGeom>
        </p:spPr>
      </p:pic>
      <p:pic>
        <p:nvPicPr>
          <p:cNvPr id="22" name="図 21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08AE93A5-A8F4-484F-8E90-DB3C17286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29" y="3950980"/>
            <a:ext cx="369928" cy="369928"/>
          </a:xfrm>
          <a:prstGeom prst="rect">
            <a:avLst/>
          </a:prstGeom>
        </p:spPr>
      </p:pic>
      <p:pic>
        <p:nvPicPr>
          <p:cNvPr id="23" name="図 22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0D40E014-B31B-8A4D-88D0-4C520BA1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91" y="3950980"/>
            <a:ext cx="369928" cy="369928"/>
          </a:xfrm>
          <a:prstGeom prst="rect">
            <a:avLst/>
          </a:prstGeom>
        </p:spPr>
      </p:pic>
      <p:pic>
        <p:nvPicPr>
          <p:cNvPr id="24" name="図 23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296F5BAF-EDEE-F744-8332-7BBD8D79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85" y="3950980"/>
            <a:ext cx="369928" cy="369928"/>
          </a:xfrm>
          <a:prstGeom prst="rect">
            <a:avLst/>
          </a:prstGeom>
        </p:spPr>
      </p:pic>
      <p:pic>
        <p:nvPicPr>
          <p:cNvPr id="25" name="図 24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B5FC0CAD-5E22-C448-A5B8-7AB42625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879" y="3950980"/>
            <a:ext cx="369928" cy="369928"/>
          </a:xfrm>
          <a:prstGeom prst="rect">
            <a:avLst/>
          </a:prstGeom>
        </p:spPr>
      </p:pic>
      <p:pic>
        <p:nvPicPr>
          <p:cNvPr id="26" name="図 25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4EDABC41-C2E4-D44D-8ECB-8E22B507A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99" y="4368573"/>
            <a:ext cx="369928" cy="369928"/>
          </a:xfrm>
          <a:prstGeom prst="rect">
            <a:avLst/>
          </a:prstGeom>
        </p:spPr>
      </p:pic>
      <p:pic>
        <p:nvPicPr>
          <p:cNvPr id="27" name="図 26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799F34B4-6728-1847-9B4B-351F37DB0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29" y="4368573"/>
            <a:ext cx="369928" cy="369928"/>
          </a:xfrm>
          <a:prstGeom prst="rect">
            <a:avLst/>
          </a:prstGeom>
        </p:spPr>
      </p:pic>
      <p:pic>
        <p:nvPicPr>
          <p:cNvPr id="28" name="図 27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8C3A74EF-D3FF-8042-9250-1DD28CB42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88" y="4368573"/>
            <a:ext cx="369928" cy="369928"/>
          </a:xfrm>
          <a:prstGeom prst="rect">
            <a:avLst/>
          </a:prstGeom>
        </p:spPr>
      </p:pic>
      <p:pic>
        <p:nvPicPr>
          <p:cNvPr id="29" name="図 28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51166FF-661E-7749-AF36-5F807FD9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63" y="5016178"/>
            <a:ext cx="369928" cy="369928"/>
          </a:xfrm>
          <a:prstGeom prst="rect">
            <a:avLst/>
          </a:prstGeom>
        </p:spPr>
      </p:pic>
      <p:pic>
        <p:nvPicPr>
          <p:cNvPr id="30" name="図 29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CD52DF42-491C-5A46-957F-6E2AA4879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571" y="5669568"/>
            <a:ext cx="369928" cy="369928"/>
          </a:xfrm>
          <a:prstGeom prst="rect">
            <a:avLst/>
          </a:prstGeom>
        </p:spPr>
      </p:pic>
      <p:pic>
        <p:nvPicPr>
          <p:cNvPr id="31" name="図 3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4894E5D0-EA62-C341-BE7B-AA9329B5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63" y="5669568"/>
            <a:ext cx="369928" cy="369928"/>
          </a:xfrm>
          <a:prstGeom prst="rect">
            <a:avLst/>
          </a:prstGeom>
        </p:spPr>
      </p:pic>
      <p:pic>
        <p:nvPicPr>
          <p:cNvPr id="32" name="図 31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31B5B7A9-7D86-9C49-B5EB-B9493CEB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99" y="4994961"/>
            <a:ext cx="369928" cy="369928"/>
          </a:xfrm>
          <a:prstGeom prst="rect">
            <a:avLst/>
          </a:prstGeom>
        </p:spPr>
      </p:pic>
      <p:pic>
        <p:nvPicPr>
          <p:cNvPr id="33" name="図 32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B54ACD4-8953-AB44-9430-6C67E2E75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29" y="4994961"/>
            <a:ext cx="369928" cy="369928"/>
          </a:xfrm>
          <a:prstGeom prst="rect">
            <a:avLst/>
          </a:prstGeom>
        </p:spPr>
      </p:pic>
      <p:pic>
        <p:nvPicPr>
          <p:cNvPr id="34" name="図 33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1612DB63-8DCC-7C4E-97E9-25E64C004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88" y="4994961"/>
            <a:ext cx="369928" cy="369928"/>
          </a:xfrm>
          <a:prstGeom prst="rect">
            <a:avLst/>
          </a:prstGeom>
        </p:spPr>
      </p:pic>
      <p:pic>
        <p:nvPicPr>
          <p:cNvPr id="35" name="図 34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A9182447-4140-2C48-9A6D-8EDD0A6CD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633" y="5650281"/>
            <a:ext cx="369928" cy="369928"/>
          </a:xfrm>
          <a:prstGeom prst="rect">
            <a:avLst/>
          </a:prstGeom>
        </p:spPr>
      </p:pic>
      <p:pic>
        <p:nvPicPr>
          <p:cNvPr id="36" name="図 35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57FFBA1C-7EE6-BB4E-BA68-60A3D6B0B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27" y="4380438"/>
            <a:ext cx="369928" cy="369928"/>
          </a:xfrm>
          <a:prstGeom prst="rect">
            <a:avLst/>
          </a:prstGeom>
        </p:spPr>
      </p:pic>
      <p:graphicFrame>
        <p:nvGraphicFramePr>
          <p:cNvPr id="37" name="表 36">
            <a:extLst>
              <a:ext uri="{FF2B5EF4-FFF2-40B4-BE49-F238E27FC236}">
                <a16:creationId xmlns:a16="http://schemas.microsoft.com/office/drawing/2014/main" id="{EC638C8B-4B71-A84E-BD6C-AD0970B73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60726"/>
              </p:ext>
            </p:extLst>
          </p:nvPr>
        </p:nvGraphicFramePr>
        <p:xfrm>
          <a:off x="244548" y="1762480"/>
          <a:ext cx="863421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8488">
                  <a:extLst>
                    <a:ext uri="{9D8B030D-6E8A-4147-A177-3AD203B41FA5}">
                      <a16:colId xmlns:a16="http://schemas.microsoft.com/office/drawing/2014/main" val="4253477296"/>
                    </a:ext>
                  </a:extLst>
                </a:gridCol>
                <a:gridCol w="2987865">
                  <a:extLst>
                    <a:ext uri="{9D8B030D-6E8A-4147-A177-3AD203B41FA5}">
                      <a16:colId xmlns:a16="http://schemas.microsoft.com/office/drawing/2014/main" val="1411271532"/>
                    </a:ext>
                  </a:extLst>
                </a:gridCol>
                <a:gridCol w="2987865">
                  <a:extLst>
                    <a:ext uri="{9D8B030D-6E8A-4147-A177-3AD203B41FA5}">
                      <a16:colId xmlns:a16="http://schemas.microsoft.com/office/drawing/2014/main" val="19030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Adrenomedullin</a:t>
                      </a:r>
                      <a:endParaRPr kumimoji="1" lang="en" altLang="ja-JP" sz="2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Biologics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MOA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Regulation of  intestinal epithelial barrier function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Regulation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inflammatory cytokine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5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Benefits &amp; Risks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7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Anti-inflammation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8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Mucosal healing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2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Safety to</a:t>
                      </a:r>
                    </a:p>
                    <a:p>
                      <a:pPr algn="r"/>
                      <a:r>
                        <a:rPr kumimoji="1" lang="en-US" altLang="ja-JP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immune system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Combination use</a:t>
                      </a:r>
                      <a:endParaRPr kumimoji="1" lang="ja-JP" alt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055106"/>
                  </a:ext>
                </a:extLst>
              </a:tr>
            </a:tbl>
          </a:graphicData>
        </a:graphic>
      </p:graphicFrame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C83190-E1DA-9F4C-AC92-9387931F3A92}"/>
              </a:ext>
            </a:extLst>
          </p:cNvPr>
          <p:cNvSpPr txBox="1"/>
          <p:nvPr/>
        </p:nvSpPr>
        <p:spPr>
          <a:xfrm>
            <a:off x="265234" y="28564"/>
            <a:ext cx="457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BENEFITS FOR PATIENTS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6E39F792-5B40-A14D-8B0C-EF86D77A92D8}"/>
              </a:ext>
            </a:extLst>
          </p:cNvPr>
          <p:cNvSpPr/>
          <p:nvPr/>
        </p:nvSpPr>
        <p:spPr>
          <a:xfrm>
            <a:off x="244548" y="4320907"/>
            <a:ext cx="8634218" cy="130408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32C61B-19E8-D241-AC1D-BF91AB592608}"/>
              </a:ext>
            </a:extLst>
          </p:cNvPr>
          <p:cNvSpPr/>
          <p:nvPr/>
        </p:nvSpPr>
        <p:spPr>
          <a:xfrm>
            <a:off x="1054163" y="750933"/>
            <a:ext cx="696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Mucosal healing &amp; Deep remission</a:t>
            </a:r>
          </a:p>
        </p:txBody>
      </p:sp>
      <p:pic>
        <p:nvPicPr>
          <p:cNvPr id="42" name="図 41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77EFBF6-AD75-9044-BE28-8298BA369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53" y="6124074"/>
            <a:ext cx="369928" cy="369928"/>
          </a:xfrm>
          <a:prstGeom prst="rect">
            <a:avLst/>
          </a:prstGeom>
        </p:spPr>
      </p:pic>
      <p:pic>
        <p:nvPicPr>
          <p:cNvPr id="43" name="図 42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CC710FEA-E8D9-A346-B5A2-FA253C89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789" y="6102857"/>
            <a:ext cx="369928" cy="369928"/>
          </a:xfrm>
          <a:prstGeom prst="rect">
            <a:avLst/>
          </a:prstGeom>
        </p:spPr>
      </p:pic>
      <p:pic>
        <p:nvPicPr>
          <p:cNvPr id="44" name="図 43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B741DFC9-A819-344B-9B25-DE67CEAF1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419" y="6102857"/>
            <a:ext cx="369928" cy="369928"/>
          </a:xfrm>
          <a:prstGeom prst="rect">
            <a:avLst/>
          </a:prstGeom>
        </p:spPr>
      </p:pic>
      <p:pic>
        <p:nvPicPr>
          <p:cNvPr id="45" name="図 44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5DB62A9-AAC3-E94C-A2D0-8B5AF1458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78" y="6102857"/>
            <a:ext cx="369928" cy="3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D1306B1-ABAD-FB44-AEF5-5690FF73E3F0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A512FD4-5E37-0F4C-B4D0-3B4AC891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30E14A-6BAA-0644-857B-F6574681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8BC534E-3A36-5F48-92FF-31A628AAA703}"/>
              </a:ext>
            </a:extLst>
          </p:cNvPr>
          <p:cNvSpPr txBox="1"/>
          <p:nvPr/>
        </p:nvSpPr>
        <p:spPr>
          <a:xfrm>
            <a:off x="0" y="1023726"/>
            <a:ext cx="92364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Long-acting AM</a:t>
            </a:r>
            <a:r>
              <a:rPr lang="en-US" altLang="ja-JP" sz="32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 for the global market, </a:t>
            </a:r>
          </a:p>
          <a:p>
            <a:endParaRPr lang="en-US" altLang="ja-JP" sz="3000" dirty="0">
              <a:latin typeface="Segoe UI" panose="020B0502040204020203" pitchFamily="34" charset="0"/>
              <a:ea typeface="Yu Gothic" charset="-128"/>
              <a:cs typeface="Segoe UI" panose="020B0502040204020203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Targeting IBD patients who need tissue remodeling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altLang="ja-JP" sz="3000" dirty="0">
              <a:latin typeface="Segoe UI" panose="020B0502040204020203" pitchFamily="34" charset="0"/>
              <a:ea typeface="Yu Gothic" charset="-128"/>
              <a:cs typeface="Segoe UI" panose="020B0502040204020203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Long-acting AM has advantages ;</a:t>
            </a:r>
          </a:p>
          <a:p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		- Improvement of stability</a:t>
            </a:r>
          </a:p>
          <a:p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		- Wide margin of safety</a:t>
            </a:r>
          </a:p>
          <a:p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		- Worldwide intellectual properties protection </a:t>
            </a:r>
          </a:p>
          <a:p>
            <a:endParaRPr lang="en-US" altLang="ja-JP" sz="3000" dirty="0">
              <a:latin typeface="Segoe UI" panose="020B0502040204020203" pitchFamily="34" charset="0"/>
              <a:ea typeface="Yu Gothic" charset="-128"/>
              <a:cs typeface="Segoe UI" panose="020B0502040204020203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3000" dirty="0">
                <a:solidFill>
                  <a:srgbClr val="FF0000"/>
                </a:solidFill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First in Human Study</a:t>
            </a:r>
            <a:r>
              <a:rPr lang="en-US" altLang="ja-JP" sz="30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 in Australia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56ABD2-CE9D-7F40-8390-117C4D648E79}"/>
              </a:ext>
            </a:extLst>
          </p:cNvPr>
          <p:cNvSpPr txBox="1"/>
          <p:nvPr/>
        </p:nvSpPr>
        <p:spPr>
          <a:xfrm>
            <a:off x="265234" y="28564"/>
            <a:ext cx="296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982F96-DB55-C544-BD9A-9EAB7C88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31" y="6519956"/>
            <a:ext cx="8863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Source of the figure: </a:t>
            </a:r>
            <a:r>
              <a:rPr lang="en-US" altLang="ja-JP" sz="1400" dirty="0" err="1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Gilaad</a:t>
            </a:r>
            <a:r>
              <a:rPr lang="en-US" altLang="ja-JP" sz="1400" dirty="0">
                <a:latin typeface="Segoe UI" panose="020B0502040204020203" pitchFamily="34" charset="0"/>
                <a:ea typeface="Yu Gothic" charset="-128"/>
                <a:cs typeface="Segoe UI" panose="020B0502040204020203" pitchFamily="34" charset="0"/>
              </a:rPr>
              <a:t> G. Kaplan, Nature Reviews Gastroenterology &amp; Hepatology 12, 720–727 (2015)</a:t>
            </a:r>
            <a:endParaRPr lang="ja-JP" altLang="en-US" sz="1400" dirty="0">
              <a:latin typeface="Segoe UI" panose="020B0502040204020203" pitchFamily="34" charset="0"/>
              <a:ea typeface="Yu Gothic" charset="-128"/>
              <a:cs typeface="Segoe UI" panose="020B0502040204020203" pitchFamily="34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D1306B1-ABAD-FB44-AEF5-5690FF73E3F0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A512FD4-5E37-0F4C-B4D0-3B4AC891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30E14A-6BAA-0644-857B-F6574681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D26039-E43A-A942-B028-FA097B48AFC8}"/>
              </a:ext>
            </a:extLst>
          </p:cNvPr>
          <p:cNvSpPr txBox="1"/>
          <p:nvPr/>
        </p:nvSpPr>
        <p:spPr>
          <a:xfrm>
            <a:off x="369848" y="4437524"/>
            <a:ext cx="68330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FUND-RAISING for the Development</a:t>
            </a:r>
          </a:p>
          <a:p>
            <a:r>
              <a:rPr kumimoji="1"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	4Q/2020		~ 8 M$</a:t>
            </a:r>
          </a:p>
          <a:p>
            <a:endParaRPr kumimoji="1" lang="en-US" altLang="ja-JP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1"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	3Q/2021		~ 15 M$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347B1E-C3D8-9C43-AF15-0D584E854725}"/>
              </a:ext>
            </a:extLst>
          </p:cNvPr>
          <p:cNvSpPr txBox="1"/>
          <p:nvPr/>
        </p:nvSpPr>
        <p:spPr>
          <a:xfrm>
            <a:off x="369848" y="30267"/>
            <a:ext cx="172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MARKET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57C31AA-3D03-604E-8D1A-8B3B4C1A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217"/>
            <a:ext cx="6722424" cy="36821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EF116E-6A00-E942-88FF-8353745DD729}"/>
              </a:ext>
            </a:extLst>
          </p:cNvPr>
          <p:cNvSpPr txBox="1"/>
          <p:nvPr/>
        </p:nvSpPr>
        <p:spPr>
          <a:xfrm>
            <a:off x="5865701" y="2257132"/>
            <a:ext cx="3380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IBD patients &gt; 5 million</a:t>
            </a:r>
          </a:p>
          <a:p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Estimated global sales</a:t>
            </a:r>
          </a:p>
          <a:p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	~ 2 B$</a:t>
            </a:r>
          </a:p>
        </p:txBody>
      </p:sp>
    </p:spTree>
    <p:extLst>
      <p:ext uri="{BB962C8B-B14F-4D97-AF65-F5344CB8AC3E}">
        <p14:creationId xmlns:p14="http://schemas.microsoft.com/office/powerpoint/2010/main" val="27131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D1306B1-ABAD-FB44-AEF5-5690FF73E3F0}"/>
              </a:ext>
            </a:extLst>
          </p:cNvPr>
          <p:cNvCxnSpPr/>
          <p:nvPr/>
        </p:nvCxnSpPr>
        <p:spPr>
          <a:xfrm>
            <a:off x="117763" y="547728"/>
            <a:ext cx="8839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A512FD4-5E37-0F4C-B4D0-3B4AC891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D4D2-0A54-4547-AF14-DC35166621BE}" type="slidenum">
              <a:rPr kumimoji="1"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30E14A-6BAA-0644-857B-F6574681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391" y="61089"/>
            <a:ext cx="543375" cy="41025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D26039-E43A-A942-B028-FA097B48AFC8}"/>
              </a:ext>
            </a:extLst>
          </p:cNvPr>
          <p:cNvSpPr txBox="1"/>
          <p:nvPr/>
        </p:nvSpPr>
        <p:spPr>
          <a:xfrm>
            <a:off x="140966" y="1132503"/>
            <a:ext cx="9003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Stroke</a:t>
            </a:r>
          </a:p>
          <a:p>
            <a:endParaRPr kumimoji="1"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COVID-19 associated pneumonia</a:t>
            </a:r>
          </a:p>
          <a:p>
            <a:pPr lvl="2"/>
            <a:r>
              <a:rPr kumimoji="1"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Just has started with financial support by AMED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347B1E-C3D8-9C43-AF15-0D584E854725}"/>
              </a:ext>
            </a:extLst>
          </p:cNvPr>
          <p:cNvSpPr txBox="1"/>
          <p:nvPr/>
        </p:nvSpPr>
        <p:spPr>
          <a:xfrm>
            <a:off x="173903" y="30267"/>
            <a:ext cx="8129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LIFE CYCLE MANAGEMENT OPPORTUNITIES</a:t>
            </a:r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91437053156344E8E6D7CB07DBEEB54" ma:contentTypeVersion="12" ma:contentTypeDescription="新しいドキュメントを作成します。" ma:contentTypeScope="" ma:versionID="e3dc9a64a37563f10fd79f4c5b088647">
  <xsd:schema xmlns:xsd="http://www.w3.org/2001/XMLSchema" xmlns:xs="http://www.w3.org/2001/XMLSchema" xmlns:p="http://schemas.microsoft.com/office/2006/metadata/properties" xmlns:ns2="724b9b4f-858e-4581-8bbe-3488a37c6120" xmlns:ns3="f17c73e9-6d0c-4899-81a5-098710f126ae" targetNamespace="http://schemas.microsoft.com/office/2006/metadata/properties" ma:root="true" ma:fieldsID="aefacbb03aeec90659bfb290e3a39304" ns2:_="" ns3:_="">
    <xsd:import namespace="724b9b4f-858e-4581-8bbe-3488a37c6120"/>
    <xsd:import namespace="f17c73e9-6d0c-4899-81a5-098710f12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xtnc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b9b4f-858e-4581-8bbe-3488a37c6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xtnc" ma:index="12" nillable="true" ma:displayName="日付と時刻" ma:internalName="xtnc">
      <xsd:simpleType>
        <xsd:restriction base="dms:DateTim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c73e9-6d0c-4899-81a5-098710f12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tnc xmlns="724b9b4f-858e-4581-8bbe-3488a37c6120" xsi:nil="true"/>
  </documentManagement>
</p:properties>
</file>

<file path=customXml/itemProps1.xml><?xml version="1.0" encoding="utf-8"?>
<ds:datastoreItem xmlns:ds="http://schemas.openxmlformats.org/officeDocument/2006/customXml" ds:itemID="{96064510-A224-4C3A-87A9-388D17B2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b9b4f-858e-4581-8bbe-3488a37c6120"/>
    <ds:schemaRef ds:uri="f17c73e9-6d0c-4899-81a5-098710f12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75EED8-3F79-47BC-BCE5-B0D68EF96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47FFC-2FDD-4ECD-A6B9-00009900DA9F}">
  <ds:schemaRefs>
    <ds:schemaRef ds:uri="http://schemas.microsoft.com/office/2006/metadata/properties"/>
    <ds:schemaRef ds:uri="http://schemas.microsoft.com/office/infopath/2007/PartnerControls"/>
    <ds:schemaRef ds:uri="724b9b4f-858e-4581-8bbe-3488a37c61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528</Words>
  <Application>Microsoft Macintosh PowerPoint</Application>
  <PresentationFormat>画面に合わせる (4:3)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游ゴシック</vt:lpstr>
      <vt:lpstr>Arial</vt:lpstr>
      <vt:lpstr>Calibri</vt:lpstr>
      <vt:lpstr>Calibri Light</vt:lpstr>
      <vt:lpstr>Helvetica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himukaAM</dc:title>
  <dc:subject/>
  <dc:creator>Hiroshi Shinjo</dc:creator>
  <cp:keywords/>
  <dc:description/>
  <cp:lastModifiedBy>Hiroshi Shinjo</cp:lastModifiedBy>
  <cp:revision>136</cp:revision>
  <cp:lastPrinted>2020-08-06T19:22:06Z</cp:lastPrinted>
  <dcterms:created xsi:type="dcterms:W3CDTF">2019-09-11T23:25:44Z</dcterms:created>
  <dcterms:modified xsi:type="dcterms:W3CDTF">2020-11-16T02:29:11Z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0x010100891437053156344E8E6D7CB07DBEEB54</vt:lpwstr>
  </property>
</Properties>
</file>